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19" r:id="rId2"/>
    <p:sldId id="320" r:id="rId3"/>
    <p:sldId id="295" r:id="rId4"/>
    <p:sldId id="324" r:id="rId5"/>
    <p:sldId id="325" r:id="rId6"/>
    <p:sldId id="326" r:id="rId7"/>
    <p:sldId id="327" r:id="rId8"/>
    <p:sldId id="328" r:id="rId9"/>
    <p:sldId id="323" r:id="rId10"/>
    <p:sldId id="294" r:id="rId11"/>
    <p:sldId id="329" r:id="rId12"/>
    <p:sldId id="330" r:id="rId13"/>
    <p:sldId id="331" r:id="rId1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3CC"/>
    <a:srgbClr val="009999"/>
    <a:srgbClr val="FF6600"/>
    <a:srgbClr val="FF9900"/>
    <a:srgbClr val="FFCCCC"/>
    <a:srgbClr val="CCECFF"/>
    <a:srgbClr val="33CCFF"/>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660"/>
  </p:normalViewPr>
  <p:slideViewPr>
    <p:cSldViewPr>
      <p:cViewPr varScale="1">
        <p:scale>
          <a:sx n="104" d="100"/>
          <a:sy n="104" d="100"/>
        </p:scale>
        <p:origin x="162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88E0606-E11F-49CB-8220-E033DDB89308}" type="datetimeFigureOut">
              <a:rPr lang="es-MX" smtClean="0"/>
              <a:t>24/05/2017</a:t>
            </a:fld>
            <a:endParaRPr lang="es-MX"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937D5F5-C6FB-4EC5-8A29-A19952A24ACA}" type="slidenum">
              <a:rPr lang="es-MX" smtClean="0"/>
              <a:t>‹#›</a:t>
            </a:fld>
            <a:endParaRPr lang="es-MX" dirty="0"/>
          </a:p>
        </p:txBody>
      </p:sp>
    </p:spTree>
    <p:extLst>
      <p:ext uri="{BB962C8B-B14F-4D97-AF65-F5344CB8AC3E}">
        <p14:creationId xmlns:p14="http://schemas.microsoft.com/office/powerpoint/2010/main" val="2720303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600F3DC-AFA7-40D1-A4A0-CA374B9D7649}" type="datetimeFigureOut">
              <a:rPr lang="en-US"/>
              <a:pPr>
                <a:defRPr/>
              </a:pPr>
              <a:t>5/24/2017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96351E6C-4654-462F-A8F6-9BFDC79701E6}" type="slidenum">
              <a:rPr lang="en-US"/>
              <a:pPr>
                <a:defRPr/>
              </a:pPr>
              <a:t>‹#›</a:t>
            </a:fld>
            <a:endParaRPr lang="en-US" dirty="0"/>
          </a:p>
        </p:txBody>
      </p:sp>
    </p:spTree>
    <p:extLst>
      <p:ext uri="{BB962C8B-B14F-4D97-AF65-F5344CB8AC3E}">
        <p14:creationId xmlns:p14="http://schemas.microsoft.com/office/powerpoint/2010/main" val="18121574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w="9525"/>
        </p:spPr>
        <p:txBody>
          <a:bodyPr/>
          <a:lstStyle/>
          <a:p>
            <a:endParaRPr lang="es-MX" dirty="0"/>
          </a:p>
        </p:txBody>
      </p:sp>
    </p:spTree>
    <p:extLst>
      <p:ext uri="{BB962C8B-B14F-4D97-AF65-F5344CB8AC3E}">
        <p14:creationId xmlns:p14="http://schemas.microsoft.com/office/powerpoint/2010/main" val="2589382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TitlePageRev-JMJ_R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7" descr="Nexteer_rgb"/>
          <p:cNvPicPr>
            <a:picLocks noChangeAspect="1" noChangeArrowheads="1"/>
          </p:cNvPicPr>
          <p:nvPr/>
        </p:nvPicPr>
        <p:blipFill>
          <a:blip r:embed="rId3" cstate="print"/>
          <a:srcRect/>
          <a:stretch>
            <a:fillRect/>
          </a:stretch>
        </p:blipFill>
        <p:spPr bwMode="auto">
          <a:xfrm>
            <a:off x="6629400" y="6019800"/>
            <a:ext cx="2209800" cy="430213"/>
          </a:xfrm>
          <a:prstGeom prst="rect">
            <a:avLst/>
          </a:prstGeom>
          <a:noFill/>
          <a:ln w="9525">
            <a:noFill/>
            <a:miter lim="800000"/>
            <a:headEnd/>
            <a:tailEnd/>
          </a:ln>
        </p:spPr>
      </p:pic>
      <p:sp>
        <p:nvSpPr>
          <p:cNvPr id="156674" name="Rectangle 2"/>
          <p:cNvSpPr>
            <a:spLocks noGrp="1" noChangeArrowheads="1"/>
          </p:cNvSpPr>
          <p:nvPr>
            <p:ph type="ctrTitle"/>
          </p:nvPr>
        </p:nvSpPr>
        <p:spPr>
          <a:xfrm>
            <a:off x="508000" y="1447800"/>
            <a:ext cx="8099425" cy="1262063"/>
          </a:xfrm>
        </p:spPr>
        <p:txBody>
          <a:bodyPr anchor="b"/>
          <a:lstStyle>
            <a:lvl1pPr algn="ctr">
              <a:defRPr sz="3600">
                <a:solidFill>
                  <a:srgbClr val="E31937"/>
                </a:solidFill>
              </a:defRPr>
            </a:lvl1pPr>
          </a:lstStyle>
          <a:p>
            <a:r>
              <a:rPr lang="en-US"/>
              <a:t>Click to edit Master title style</a:t>
            </a:r>
          </a:p>
        </p:txBody>
      </p:sp>
      <p:sp>
        <p:nvSpPr>
          <p:cNvPr id="156675" name="Rectangle 3"/>
          <p:cNvSpPr>
            <a:spLocks noGrp="1" noChangeArrowheads="1"/>
          </p:cNvSpPr>
          <p:nvPr>
            <p:ph type="subTitle" idx="1"/>
          </p:nvPr>
        </p:nvSpPr>
        <p:spPr>
          <a:xfrm>
            <a:off x="1089025" y="2819400"/>
            <a:ext cx="6931025" cy="530225"/>
          </a:xfrm>
        </p:spPr>
        <p:txBody>
          <a:bodyPr/>
          <a:lstStyle>
            <a:lvl1pPr marL="0" indent="0" algn="ctr">
              <a:buFont typeface="Wingdings" pitchFamily="2" charset="2"/>
              <a:buNone/>
              <a:defRPr sz="1600">
                <a:solidFill>
                  <a:srgbClr val="000000"/>
                </a:solidFill>
              </a:defRPr>
            </a:lvl1pPr>
          </a:lstStyle>
          <a:p>
            <a:r>
              <a:rPr lang="en-US"/>
              <a:t>Click to edit Master subtitle style</a:t>
            </a:r>
          </a:p>
        </p:txBody>
      </p:sp>
    </p:spTree>
    <p:extLst>
      <p:ext uri="{BB962C8B-B14F-4D97-AF65-F5344CB8AC3E}">
        <p14:creationId xmlns:p14="http://schemas.microsoft.com/office/powerpoint/2010/main" val="923216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xfrm>
            <a:off x="8153400" y="6477000"/>
            <a:ext cx="685800" cy="228600"/>
          </a:xfrm>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
        <p:nvSpPr>
          <p:cNvPr id="5" name="Rectangle 4"/>
          <p:cNvSpPr/>
          <p:nvPr userDrawn="1"/>
        </p:nvSpPr>
        <p:spPr>
          <a:xfrm>
            <a:off x="152400" y="6400800"/>
            <a:ext cx="1143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394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93326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69064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772389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1042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1075746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
        <p:nvSpPr>
          <p:cNvPr id="3" name="Rectangle 2"/>
          <p:cNvSpPr/>
          <p:nvPr userDrawn="1"/>
        </p:nvSpPr>
        <p:spPr>
          <a:xfrm>
            <a:off x="152400" y="6477000"/>
            <a:ext cx="1143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590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256839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22516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2680732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450004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28600" y="3124200"/>
            <a:ext cx="6477000" cy="875777"/>
          </a:xfrm>
        </p:spPr>
        <p:txBody>
          <a:bodyPr>
            <a:normAutofit/>
          </a:bodyPr>
          <a:lstStyle>
            <a:lvl1pPr algn="l">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28600" y="4267200"/>
            <a:ext cx="8686800" cy="4572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hasCustomPrompt="1"/>
          </p:nvPr>
        </p:nvSpPr>
        <p:spPr>
          <a:xfrm>
            <a:off x="4876800" y="5791200"/>
            <a:ext cx="4191000" cy="381000"/>
          </a:xfrm>
        </p:spPr>
        <p:txBody>
          <a:bodyPr>
            <a:noAutofit/>
          </a:bodyPr>
          <a:lstStyle>
            <a:lvl1pPr marL="0" indent="0" algn="r">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 presenter information</a:t>
            </a:r>
          </a:p>
        </p:txBody>
      </p:sp>
    </p:spTree>
    <p:extLst>
      <p:ext uri="{BB962C8B-B14F-4D97-AF65-F5344CB8AC3E}">
        <p14:creationId xmlns:p14="http://schemas.microsoft.com/office/powerpoint/2010/main" val="373951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010" name="Picture 13"/>
          <p:cNvPicPr>
            <a:picLocks noChangeAspect="1" noChangeArrowheads="1"/>
          </p:cNvPicPr>
          <p:nvPr/>
        </p:nvPicPr>
        <p:blipFill>
          <a:blip r:embed="rId15" cstate="print"/>
          <a:srcRect/>
          <a:stretch>
            <a:fillRect/>
          </a:stretch>
        </p:blipFill>
        <p:spPr bwMode="auto">
          <a:xfrm>
            <a:off x="0" y="0"/>
            <a:ext cx="9144000" cy="1035050"/>
          </a:xfrm>
          <a:prstGeom prst="rect">
            <a:avLst/>
          </a:prstGeom>
          <a:noFill/>
          <a:ln w="9525">
            <a:noFill/>
            <a:miter lim="800000"/>
            <a:headEnd/>
            <a:tailEnd/>
          </a:ln>
        </p:spPr>
      </p:pic>
      <p:pic>
        <p:nvPicPr>
          <p:cNvPr id="43011" name="Picture 14" descr="Nexteer_rgb"/>
          <p:cNvPicPr>
            <a:picLocks noChangeAspect="1" noChangeArrowheads="1"/>
          </p:cNvPicPr>
          <p:nvPr/>
        </p:nvPicPr>
        <p:blipFill>
          <a:blip r:embed="rId16" cstate="print"/>
          <a:srcRect/>
          <a:stretch>
            <a:fillRect/>
          </a:stretch>
        </p:blipFill>
        <p:spPr bwMode="auto">
          <a:xfrm>
            <a:off x="6553200" y="298450"/>
            <a:ext cx="2133600" cy="414338"/>
          </a:xfrm>
          <a:prstGeom prst="rect">
            <a:avLst/>
          </a:prstGeom>
          <a:noFill/>
          <a:ln w="9525">
            <a:noFill/>
            <a:miter lim="800000"/>
            <a:headEnd/>
            <a:tailEnd/>
          </a:ln>
        </p:spPr>
      </p:pic>
      <p:sp>
        <p:nvSpPr>
          <p:cNvPr id="43012" name="Rectangle 2"/>
          <p:cNvSpPr>
            <a:spLocks noGrp="1" noChangeArrowheads="1"/>
          </p:cNvSpPr>
          <p:nvPr>
            <p:ph type="title"/>
          </p:nvPr>
        </p:nvSpPr>
        <p:spPr bwMode="auto">
          <a:xfrm>
            <a:off x="457200" y="76200"/>
            <a:ext cx="5943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3013" name="Rectangle 3"/>
          <p:cNvSpPr>
            <a:spLocks noGrp="1" noChangeArrowheads="1"/>
          </p:cNvSpPr>
          <p:nvPr>
            <p:ph type="body" idx="1"/>
          </p:nvPr>
        </p:nvSpPr>
        <p:spPr bwMode="auto">
          <a:xfrm>
            <a:off x="457200" y="12954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5652" name="Rectangle 4"/>
          <p:cNvSpPr>
            <a:spLocks noGrp="1" noChangeArrowheads="1"/>
          </p:cNvSpPr>
          <p:nvPr>
            <p:ph type="sldNum" sz="quarter" idx="4"/>
          </p:nvPr>
        </p:nvSpPr>
        <p:spPr bwMode="auto">
          <a:xfrm>
            <a:off x="8107363" y="6608763"/>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atin typeface="Arial" charset="0"/>
              </a:defRPr>
            </a:lvl1pPr>
          </a:lstStyle>
          <a:p>
            <a:pPr fontAlgn="auto">
              <a:spcBef>
                <a:spcPts val="0"/>
              </a:spcBef>
              <a:spcAft>
                <a:spcPts val="0"/>
              </a:spcAft>
            </a:pPr>
            <a:fld id="{92697E77-9810-4FF9-BFF0-A4C4C658208B}" type="slidenum">
              <a:rPr lang="es-MX" smtClean="0">
                <a:solidFill>
                  <a:srgbClr val="000000"/>
                </a:solidFill>
              </a:rPr>
              <a:pPr fontAlgn="auto">
                <a:spcBef>
                  <a:spcPts val="0"/>
                </a:spcBef>
                <a:spcAft>
                  <a:spcPts val="0"/>
                </a:spcAft>
              </a:pPr>
              <a:t>‹#›</a:t>
            </a:fld>
            <a:endParaRPr lang="es-MX" dirty="0">
              <a:solidFill>
                <a:srgbClr val="000000"/>
              </a:solidFill>
            </a:endParaRPr>
          </a:p>
        </p:txBody>
      </p:sp>
      <p:sp>
        <p:nvSpPr>
          <p:cNvPr id="155664" name="Rectangle 16"/>
          <p:cNvSpPr>
            <a:spLocks noChangeArrowheads="1"/>
          </p:cNvSpPr>
          <p:nvPr/>
        </p:nvSpPr>
        <p:spPr bwMode="auto">
          <a:xfrm>
            <a:off x="152400" y="6629400"/>
            <a:ext cx="4495800" cy="325438"/>
          </a:xfrm>
          <a:prstGeom prst="rect">
            <a:avLst/>
          </a:prstGeom>
          <a:noFill/>
          <a:ln w="9525">
            <a:noFill/>
            <a:miter lim="800000"/>
            <a:headEnd/>
            <a:tailEnd/>
          </a:ln>
          <a:effectLst/>
        </p:spPr>
        <p:txBody>
          <a:bodyPr/>
          <a:lstStyle/>
          <a:p>
            <a:pPr fontAlgn="auto">
              <a:spcBef>
                <a:spcPts val="0"/>
              </a:spcBef>
              <a:spcAft>
                <a:spcPts val="0"/>
              </a:spcAft>
              <a:defRPr/>
            </a:pPr>
            <a:r>
              <a:rPr lang="en-US" sz="800" dirty="0">
                <a:solidFill>
                  <a:srgbClr val="000000"/>
                </a:solidFill>
                <a:latin typeface="Arial"/>
              </a:rPr>
              <a:t>Nexteer Confidential</a:t>
            </a:r>
            <a:endParaRPr lang="en-US" sz="800" i="1" dirty="0">
              <a:solidFill>
                <a:srgbClr val="000000"/>
              </a:solidFill>
              <a:latin typeface="Arial"/>
            </a:endParaRPr>
          </a:p>
        </p:txBody>
      </p:sp>
    </p:spTree>
    <p:extLst>
      <p:ext uri="{BB962C8B-B14F-4D97-AF65-F5344CB8AC3E}">
        <p14:creationId xmlns:p14="http://schemas.microsoft.com/office/powerpoint/2010/main" val="1662131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1775" indent="-231775" algn="l" defTabSz="738188" rtl="0" eaLnBrk="1" fontAlgn="base" hangingPunct="1">
        <a:spcBef>
          <a:spcPct val="20000"/>
        </a:spcBef>
        <a:spcAft>
          <a:spcPct val="0"/>
        </a:spcAft>
        <a:buClr>
          <a:srgbClr val="E31937"/>
        </a:buClr>
        <a:buSzPct val="75000"/>
        <a:buFont typeface="Wingdings" pitchFamily="2" charset="2"/>
        <a:buChar char="n"/>
        <a:defRPr sz="2400">
          <a:solidFill>
            <a:schemeClr val="tx1"/>
          </a:solidFill>
          <a:latin typeface="+mn-lt"/>
          <a:ea typeface="+mn-ea"/>
          <a:cs typeface="+mn-cs"/>
        </a:defRPr>
      </a:lvl1pPr>
      <a:lvl2pPr marL="571500" indent="-225425" algn="l" defTabSz="738188" rtl="0" eaLnBrk="1" fontAlgn="base" hangingPunct="1">
        <a:spcBef>
          <a:spcPct val="20000"/>
        </a:spcBef>
        <a:spcAft>
          <a:spcPct val="0"/>
        </a:spcAft>
        <a:buClr>
          <a:srgbClr val="E31937"/>
        </a:buClr>
        <a:buSzPct val="75000"/>
        <a:buFont typeface="Symbol" pitchFamily="18" charset="2"/>
        <a:buChar char="-"/>
        <a:defRPr sz="2000">
          <a:solidFill>
            <a:schemeClr val="tx1"/>
          </a:solidFill>
          <a:latin typeface="+mn-lt"/>
        </a:defRPr>
      </a:lvl2pPr>
      <a:lvl3pPr marL="974725" indent="-228600" algn="l" defTabSz="738188" rtl="0" eaLnBrk="1" fontAlgn="base" hangingPunct="1">
        <a:spcBef>
          <a:spcPct val="20000"/>
        </a:spcBef>
        <a:spcAft>
          <a:spcPct val="0"/>
        </a:spcAft>
        <a:buClr>
          <a:srgbClr val="E31937"/>
        </a:buClr>
        <a:buSzPct val="75000"/>
        <a:buFont typeface="Wingdings" pitchFamily="2" charset="2"/>
        <a:buChar char=""/>
        <a:defRPr>
          <a:solidFill>
            <a:schemeClr val="tx1"/>
          </a:solidFill>
          <a:latin typeface="+mn-lt"/>
        </a:defRPr>
      </a:lvl3pPr>
      <a:lvl4pPr marL="1317625" indent="-228600" algn="l" defTabSz="738188" rtl="0" eaLnBrk="1" fontAlgn="base" hangingPunct="1">
        <a:spcBef>
          <a:spcPct val="20000"/>
        </a:spcBef>
        <a:spcAft>
          <a:spcPct val="0"/>
        </a:spcAft>
        <a:buClr>
          <a:srgbClr val="E31937"/>
        </a:buClr>
        <a:buSzPct val="75000"/>
        <a:buFont typeface="Wingdings" pitchFamily="2" charset="2"/>
        <a:buChar char="n"/>
        <a:defRPr sz="1600">
          <a:solidFill>
            <a:schemeClr val="tx1"/>
          </a:solidFill>
          <a:latin typeface="+mn-lt"/>
        </a:defRPr>
      </a:lvl4pPr>
      <a:lvl5pPr marL="17160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5pPr>
      <a:lvl6pPr marL="21732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6pPr>
      <a:lvl7pPr marL="26304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7pPr>
      <a:lvl8pPr marL="30876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8pPr>
      <a:lvl9pPr marL="35448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mailto:machine.moves@nexteer.com" TargetMode="External"/><Relationship Id="rId2" Type="http://schemas.openxmlformats.org/officeDocument/2006/relationships/hyperlink" Target="mailto:NexteerMXcrossboder@nexteer.com" TargetMode="Externa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package" Target="../embeddings/Microsoft_PowerPoint_Presentation.pptx"/><Relationship Id="rId3" Type="http://schemas.openxmlformats.org/officeDocument/2006/relationships/oleObject" Target="../embeddings/oleObject1.bin"/><Relationship Id="rId7" Type="http://schemas.openxmlformats.org/officeDocument/2006/relationships/package" Target="../embeddings/Microsoft_Excel_Worksheet1.xlsx"/><Relationship Id="rId12" Type="http://schemas.openxmlformats.org/officeDocument/2006/relationships/image" Target="../media/image23.wmf"/><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20.wmf"/><Relationship Id="rId11" Type="http://schemas.openxmlformats.org/officeDocument/2006/relationships/package" Target="../embeddings/Microsoft_Excel_Worksheet3.xlsx"/><Relationship Id="rId5" Type="http://schemas.openxmlformats.org/officeDocument/2006/relationships/package" Target="../embeddings/Microsoft_Excel_Worksheet.xlsx"/><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package" Target="../embeddings/Microsoft_Excel_Worksheet2.xlsx"/><Relationship Id="rId14" Type="http://schemas.openxmlformats.org/officeDocument/2006/relationships/image" Target="../media/image2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Wooden Packaging</a:t>
            </a:r>
            <a:br>
              <a:rPr lang="es-MX" sz="3200" dirty="0"/>
            </a:br>
            <a:br>
              <a:rPr lang="es-MX" sz="3200" dirty="0"/>
            </a:br>
            <a:br>
              <a:rPr lang="es-MX" dirty="0"/>
            </a:br>
            <a:endParaRPr lang="es-MX" dirty="0"/>
          </a:p>
        </p:txBody>
      </p:sp>
      <p:pic>
        <p:nvPicPr>
          <p:cNvPr id="2050" name="Picture 2" descr="Image result for ISPM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5255" y="2971800"/>
            <a:ext cx="43338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230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Wooden Packaging</a:t>
            </a:r>
          </a:p>
        </p:txBody>
      </p:sp>
      <p:sp>
        <p:nvSpPr>
          <p:cNvPr id="8" name="Rectangle 7"/>
          <p:cNvSpPr/>
          <p:nvPr/>
        </p:nvSpPr>
        <p:spPr>
          <a:xfrm>
            <a:off x="21770" y="1160804"/>
            <a:ext cx="9122229" cy="2308324"/>
          </a:xfrm>
          <a:prstGeom prst="rect">
            <a:avLst/>
          </a:prstGeom>
        </p:spPr>
        <p:txBody>
          <a:bodyPr wrap="square">
            <a:spAutoFit/>
          </a:bodyPr>
          <a:lstStyle/>
          <a:p>
            <a:pPr algn="just"/>
            <a:r>
              <a:rPr lang="en-US" dirty="0"/>
              <a:t>The U.S. Department of Agriculture's Animal and Plant Health Inspection Service (APHIS) in USA and SEMARNAT in Mexico have established standards for wood packaging material (WPM) imported or exported out  U.S. or Mexico through 7 CFR 319.40  and NOM-144-SEMARNAT-2004 regulations. These rule states that all regulated wood packaging material shall be appropriately treated and marked under an official program developed and overseen by the National Plant Protection Organization (NPPO) in the country of export, in accordance of ISPM 15 rules International Standards For Phytosanitary Measures.</a:t>
            </a:r>
            <a:endParaRPr lang="en-US"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42" y="3628571"/>
            <a:ext cx="2286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0327" t="72173" r="68294" b="13541"/>
          <a:stretch/>
        </p:blipFill>
        <p:spPr bwMode="auto">
          <a:xfrm>
            <a:off x="3051628" y="4245428"/>
            <a:ext cx="2514600" cy="1465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25988" t="58704" r="45900" b="36461"/>
          <a:stretch/>
        </p:blipFill>
        <p:spPr bwMode="auto">
          <a:xfrm>
            <a:off x="43542" y="5685971"/>
            <a:ext cx="2971800" cy="820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Image result for Phytosanitary"/>
          <p:cNvPicPr>
            <a:picLocks noChangeAspect="1" noChangeArrowheads="1"/>
          </p:cNvPicPr>
          <p:nvPr/>
        </p:nvPicPr>
        <p:blipFill rotWithShape="1">
          <a:blip r:embed="rId4">
            <a:extLst>
              <a:ext uri="{28A0092B-C50C-407E-A947-70E740481C1C}">
                <a14:useLocalDpi xmlns:a14="http://schemas.microsoft.com/office/drawing/2010/main" val="0"/>
              </a:ext>
            </a:extLst>
          </a:blip>
          <a:srcRect l="2883" t="2391" r="7336" b="4359"/>
          <a:stretch/>
        </p:blipFill>
        <p:spPr bwMode="auto">
          <a:xfrm>
            <a:off x="5791200" y="3352800"/>
            <a:ext cx="307339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52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NAFTA Certificate</a:t>
            </a:r>
            <a:br>
              <a:rPr lang="es-MX" sz="3200" dirty="0"/>
            </a:br>
            <a:br>
              <a:rPr lang="es-MX" sz="3200" dirty="0"/>
            </a:br>
            <a:br>
              <a:rPr lang="es-MX" dirty="0"/>
            </a:br>
            <a:endParaRPr lang="es-MX" dirty="0"/>
          </a:p>
        </p:txBody>
      </p:sp>
      <p:pic>
        <p:nvPicPr>
          <p:cNvPr id="7170" name="Picture 2" descr="https://figures.boundless-cdn.com/31154/large/nafta-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895600"/>
            <a:ext cx="43434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06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6172200" cy="914400"/>
          </a:xfrm>
        </p:spPr>
        <p:txBody>
          <a:bodyPr/>
          <a:lstStyle/>
          <a:p>
            <a:pPr algn="ctr"/>
            <a:r>
              <a:rPr lang="en-US" sz="2000" dirty="0"/>
              <a:t>NAFTA Certificate of Origin for Mexico Customs</a:t>
            </a:r>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98" t="27245" r="27020" b="9771"/>
          <a:stretch/>
        </p:blipFill>
        <p:spPr bwMode="auto">
          <a:xfrm>
            <a:off x="228600" y="3360481"/>
            <a:ext cx="8458200" cy="2887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28600" y="990600"/>
            <a:ext cx="8763000" cy="2369880"/>
          </a:xfrm>
          <a:prstGeom prst="rect">
            <a:avLst/>
          </a:prstGeom>
        </p:spPr>
        <p:txBody>
          <a:bodyPr wrap="square">
            <a:spAutoFit/>
          </a:bodyPr>
          <a:lstStyle/>
          <a:p>
            <a:pPr algn="just"/>
            <a:r>
              <a:rPr lang="en-US" sz="1600" b="1" dirty="0"/>
              <a:t>The certificate of origin is required only for main machinery or equipment and when the parts qualify for NAFTA benefits for USA, MX or Canada</a:t>
            </a:r>
          </a:p>
          <a:p>
            <a:pPr algn="just"/>
            <a:endParaRPr lang="en-US" sz="1600" b="1" i="1" dirty="0"/>
          </a:p>
          <a:p>
            <a:pPr algn="just"/>
            <a:r>
              <a:rPr lang="en-US" sz="1600" b="1" i="1" dirty="0"/>
              <a:t>Instructions by Field number</a:t>
            </a:r>
          </a:p>
          <a:p>
            <a:pPr algn="just"/>
            <a:r>
              <a:rPr lang="en-US" sz="1400" i="1" dirty="0"/>
              <a:t>1.- Declare the shipper company data including Tax ID</a:t>
            </a:r>
          </a:p>
          <a:p>
            <a:pPr algn="just"/>
            <a:r>
              <a:rPr lang="en-US" sz="1400" i="1" dirty="0"/>
              <a:t>3.- Declare “Available to CBP upon request</a:t>
            </a:r>
          </a:p>
          <a:p>
            <a:pPr algn="just"/>
            <a:r>
              <a:rPr lang="en-US" sz="1400" i="1" dirty="0"/>
              <a:t>4.- Declare Nexteer Automotive full data</a:t>
            </a:r>
          </a:p>
          <a:p>
            <a:pPr algn="just"/>
            <a:r>
              <a:rPr lang="en-US" sz="1400" i="1" dirty="0"/>
              <a:t>5.- Declare the same description used on the proforma invoice</a:t>
            </a:r>
          </a:p>
          <a:p>
            <a:pPr algn="just"/>
            <a:r>
              <a:rPr lang="en-US" sz="1400" i="1" dirty="0"/>
              <a:t>6.- Declare the HTS provided by Nexteer’s classifier at six digits.</a:t>
            </a:r>
          </a:p>
          <a:p>
            <a:pPr algn="just"/>
            <a:r>
              <a:rPr lang="en-US" sz="1400" i="1" dirty="0"/>
              <a:t>2,7,8,9,10,11,12 should be filled based on NAFTA certificate instructions.</a:t>
            </a:r>
          </a:p>
        </p:txBody>
      </p:sp>
      <p:sp>
        <p:nvSpPr>
          <p:cNvPr id="7" name="Text Box 4"/>
          <p:cNvSpPr txBox="1">
            <a:spLocks noChangeArrowheads="1"/>
          </p:cNvSpPr>
          <p:nvPr/>
        </p:nvSpPr>
        <p:spPr bwMode="auto">
          <a:xfrm>
            <a:off x="-10886" y="6477001"/>
            <a:ext cx="9169400" cy="380999"/>
          </a:xfrm>
          <a:prstGeom prst="rect">
            <a:avLst/>
          </a:prstGeom>
          <a:solidFill>
            <a:srgbClr val="FF0000"/>
          </a:solidFill>
          <a:ln w="9525">
            <a:solidFill>
              <a:srgbClr val="FF0000"/>
            </a:solidFill>
            <a:miter lim="800000"/>
            <a:headEnd/>
            <a:tailEnd/>
          </a:ln>
        </p:spPr>
        <p:txBody>
          <a:bodyPr/>
          <a:lstStyle/>
          <a:p>
            <a:pPr algn="ctr">
              <a:lnSpc>
                <a:spcPct val="80000"/>
              </a:lnSpc>
            </a:pPr>
            <a:r>
              <a:rPr lang="en-US" sz="1300" b="1" dirty="0">
                <a:solidFill>
                  <a:schemeClr val="bg1"/>
                </a:solidFill>
              </a:rPr>
              <a:t>The certificate should be sent to nexteerqual@sttas.com, trade.compliance@nexteer.com and </a:t>
            </a:r>
            <a:r>
              <a:rPr lang="en-US" sz="1300" b="1" dirty="0" err="1">
                <a:solidFill>
                  <a:schemeClr val="bg1"/>
                </a:solidFill>
              </a:rPr>
              <a:t>jose.nova@nexteer</a:t>
            </a:r>
            <a:r>
              <a:rPr lang="en-US" sz="1300" b="1" dirty="0">
                <a:solidFill>
                  <a:schemeClr val="bg1"/>
                </a:solidFill>
              </a:rPr>
              <a:t>.  </a:t>
            </a:r>
          </a:p>
        </p:txBody>
      </p:sp>
    </p:spTree>
    <p:extLst>
      <p:ext uri="{BB962C8B-B14F-4D97-AF65-F5344CB8AC3E}">
        <p14:creationId xmlns:p14="http://schemas.microsoft.com/office/powerpoint/2010/main" val="3596505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42" y="383344"/>
            <a:ext cx="9126415" cy="3579056"/>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Packing, Loading and Transportation </a:t>
            </a:r>
            <a:br>
              <a:rPr lang="en-US" sz="3200" dirty="0"/>
            </a:br>
            <a:r>
              <a:rPr lang="en-US" sz="3200" dirty="0"/>
              <a:t>Requirements for Cross Dock </a:t>
            </a:r>
            <a:br>
              <a:rPr lang="en-US" sz="3200" dirty="0"/>
            </a:br>
            <a:r>
              <a:rPr lang="en-US" sz="3200" dirty="0"/>
              <a:t>Inspection</a:t>
            </a:r>
            <a:br>
              <a:rPr lang="es-MX" sz="3200" dirty="0"/>
            </a:br>
            <a:br>
              <a:rPr lang="es-MX" sz="3200" dirty="0"/>
            </a:br>
            <a:br>
              <a:rPr lang="es-MX" dirty="0"/>
            </a:br>
            <a:endParaRPr lang="es-MX" dirty="0"/>
          </a:p>
        </p:txBody>
      </p:sp>
      <p:pic>
        <p:nvPicPr>
          <p:cNvPr id="5124" name="Picture 4" descr="http://content.presentermedia.com/files/clipart/00004000/4258/loading_truck_trailer_md_w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4549" y="2438400"/>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thumbs.dreamstime.com/z/inspection-stamp-impression-grunge-aged-look-red-color-being-inspected-little-d-men-over-white-background-men-hold-magnifying-298109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4343400"/>
            <a:ext cx="2232338" cy="18288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51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182563"/>
            <a:ext cx="5105400" cy="798512"/>
          </a:xfrm>
        </p:spPr>
        <p:txBody>
          <a:bodyPr/>
          <a:lstStyle/>
          <a:p>
            <a:pPr algn="ctr" eaLnBrk="1" hangingPunct="1"/>
            <a:r>
              <a:rPr lang="en-US" dirty="0"/>
              <a:t>How to Pack the Equipment</a:t>
            </a:r>
            <a:br>
              <a:rPr lang="en-US" dirty="0"/>
            </a:br>
            <a:endParaRPr lang="en-US" dirty="0"/>
          </a:p>
        </p:txBody>
      </p:sp>
      <p:sp>
        <p:nvSpPr>
          <p:cNvPr id="8195" name="Rectangle 3"/>
          <p:cNvSpPr>
            <a:spLocks noGrp="1" noChangeArrowheads="1"/>
          </p:cNvSpPr>
          <p:nvPr>
            <p:ph type="body" idx="1"/>
          </p:nvPr>
        </p:nvSpPr>
        <p:spPr>
          <a:xfrm>
            <a:off x="315913" y="944563"/>
            <a:ext cx="8570912" cy="5032375"/>
          </a:xfrm>
        </p:spPr>
        <p:txBody>
          <a:bodyPr/>
          <a:lstStyle/>
          <a:p>
            <a:pPr eaLnBrk="1" hangingPunct="1"/>
            <a:endParaRPr lang="en-US" dirty="0"/>
          </a:p>
          <a:p>
            <a:pPr eaLnBrk="1" hangingPunct="1"/>
            <a:endParaRPr lang="en-US" dirty="0"/>
          </a:p>
          <a:p>
            <a:pPr eaLnBrk="1" hangingPunct="1"/>
            <a:endParaRPr lang="en-US" dirty="0"/>
          </a:p>
          <a:p>
            <a:pPr marL="0" indent="0" eaLnBrk="1" hangingPunct="1">
              <a:buNone/>
            </a:pPr>
            <a:endParaRPr lang="en-US" dirty="0"/>
          </a:p>
        </p:txBody>
      </p:sp>
      <p:sp>
        <p:nvSpPr>
          <p:cNvPr id="8196" name="Text Box 4"/>
          <p:cNvSpPr txBox="1">
            <a:spLocks noChangeArrowheads="1"/>
          </p:cNvSpPr>
          <p:nvPr/>
        </p:nvSpPr>
        <p:spPr bwMode="auto">
          <a:xfrm>
            <a:off x="0" y="6495597"/>
            <a:ext cx="9144000" cy="365125"/>
          </a:xfrm>
          <a:prstGeom prst="rect">
            <a:avLst/>
          </a:prstGeom>
          <a:solidFill>
            <a:srgbClr val="FF0000"/>
          </a:solidFill>
          <a:ln w="9525">
            <a:solidFill>
              <a:srgbClr val="FF0000"/>
            </a:solidFill>
            <a:miter lim="800000"/>
            <a:headEnd/>
            <a:tailEnd/>
          </a:ln>
        </p:spPr>
        <p:txBody>
          <a:bodyPr/>
          <a:lstStyle/>
          <a:p>
            <a:pPr algn="ctr">
              <a:lnSpc>
                <a:spcPct val="80000"/>
              </a:lnSpc>
              <a:spcBef>
                <a:spcPct val="0"/>
              </a:spcBef>
              <a:buClrTx/>
              <a:buSzTx/>
              <a:buFontTx/>
              <a:buNone/>
            </a:pPr>
            <a:r>
              <a:rPr lang="en-US" sz="1600" dirty="0">
                <a:solidFill>
                  <a:schemeClr val="bg1"/>
                </a:solidFill>
              </a:rPr>
              <a:t>Inspection holes and removable wall helps to speed out the MX custom broker inspection</a:t>
            </a:r>
          </a:p>
        </p:txBody>
      </p:sp>
      <p:pic>
        <p:nvPicPr>
          <p:cNvPr id="2050" name="Picture 2"/>
          <p:cNvPicPr>
            <a:picLocks noChangeAspect="1" noChangeArrowheads="1"/>
          </p:cNvPicPr>
          <p:nvPr/>
        </p:nvPicPr>
        <p:blipFill rotWithShape="1">
          <a:blip r:embed="rId3" cstate="print"/>
          <a:srcRect l="22135" t="30625" r="48633" b="20000"/>
          <a:stretch/>
        </p:blipFill>
        <p:spPr bwMode="auto">
          <a:xfrm>
            <a:off x="228600" y="1226053"/>
            <a:ext cx="2390775" cy="2181225"/>
          </a:xfrm>
          <a:prstGeom prst="rect">
            <a:avLst/>
          </a:prstGeom>
          <a:noFill/>
          <a:ln w="9525">
            <a:noFill/>
            <a:miter lim="800000"/>
            <a:headEnd/>
            <a:tailEnd/>
          </a:ln>
        </p:spPr>
      </p:pic>
      <p:pic>
        <p:nvPicPr>
          <p:cNvPr id="2051" name="Picture 3"/>
          <p:cNvPicPr>
            <a:picLocks noChangeAspect="1" noChangeArrowheads="1"/>
          </p:cNvPicPr>
          <p:nvPr/>
        </p:nvPicPr>
        <p:blipFill rotWithShape="1">
          <a:blip r:embed="rId4" cstate="print"/>
          <a:srcRect l="50781" t="28542" r="21094" b="35985"/>
          <a:stretch/>
        </p:blipFill>
        <p:spPr bwMode="auto">
          <a:xfrm>
            <a:off x="228600" y="4074837"/>
            <a:ext cx="2319338" cy="1972706"/>
          </a:xfrm>
          <a:prstGeom prst="rect">
            <a:avLst/>
          </a:prstGeom>
          <a:noFill/>
          <a:ln w="9525">
            <a:noFill/>
            <a:miter lim="800000"/>
            <a:headEnd/>
            <a:tailEnd/>
          </a:ln>
        </p:spPr>
      </p:pic>
      <p:sp>
        <p:nvSpPr>
          <p:cNvPr id="7" name="TextBox 6"/>
          <p:cNvSpPr txBox="1"/>
          <p:nvPr/>
        </p:nvSpPr>
        <p:spPr>
          <a:xfrm>
            <a:off x="2721096" y="1791074"/>
            <a:ext cx="2917703" cy="738664"/>
          </a:xfrm>
          <a:prstGeom prst="rect">
            <a:avLst/>
          </a:prstGeom>
          <a:noFill/>
        </p:spPr>
        <p:txBody>
          <a:bodyPr wrap="square" rtlCol="0">
            <a:spAutoFit/>
          </a:bodyPr>
          <a:lstStyle/>
          <a:p>
            <a:pPr algn="ctr"/>
            <a:r>
              <a:rPr lang="en-US" sz="1400" b="1" i="1" dirty="0"/>
              <a:t>The inspection holes should be  where the individual identification plates are located.</a:t>
            </a:r>
          </a:p>
        </p:txBody>
      </p:sp>
      <p:sp>
        <p:nvSpPr>
          <p:cNvPr id="2" name="TextBox 1"/>
          <p:cNvSpPr txBox="1"/>
          <p:nvPr/>
        </p:nvSpPr>
        <p:spPr>
          <a:xfrm rot="20343707">
            <a:off x="1670211" y="4760995"/>
            <a:ext cx="450052" cy="338554"/>
          </a:xfrm>
          <a:prstGeom prst="rect">
            <a:avLst/>
          </a:prstGeom>
          <a:solidFill>
            <a:schemeClr val="bg1"/>
          </a:solidFill>
        </p:spPr>
        <p:txBody>
          <a:bodyPr wrap="square" rtlCol="0">
            <a:spAutoFit/>
          </a:bodyPr>
          <a:lstStyle/>
          <a:p>
            <a:pPr algn="ctr"/>
            <a:r>
              <a:rPr lang="en-US" sz="800" b="1" dirty="0"/>
              <a:t>SKID </a:t>
            </a:r>
          </a:p>
          <a:p>
            <a:pPr algn="ctr"/>
            <a:r>
              <a:rPr lang="en-US" sz="800" b="1" dirty="0"/>
              <a:t>3</a:t>
            </a:r>
            <a:endParaRPr lang="es-MX" sz="800" b="1" dirty="0"/>
          </a:p>
        </p:txBody>
      </p:sp>
      <p:sp>
        <p:nvSpPr>
          <p:cNvPr id="3" name="TextBox 2"/>
          <p:cNvSpPr txBox="1"/>
          <p:nvPr/>
        </p:nvSpPr>
        <p:spPr>
          <a:xfrm>
            <a:off x="6313381" y="2316665"/>
            <a:ext cx="2514600" cy="738664"/>
          </a:xfrm>
          <a:prstGeom prst="rect">
            <a:avLst/>
          </a:prstGeom>
          <a:noFill/>
        </p:spPr>
        <p:txBody>
          <a:bodyPr wrap="square" rtlCol="0">
            <a:spAutoFit/>
          </a:bodyPr>
          <a:lstStyle/>
          <a:p>
            <a:pPr algn="ctr"/>
            <a:r>
              <a:rPr lang="en-US" sz="1400" b="1" i="1" dirty="0"/>
              <a:t>Removable door required for double check at the cross dock</a:t>
            </a:r>
            <a:endParaRPr lang="es-MX" sz="1400" b="1" i="1" dirty="0"/>
          </a:p>
        </p:txBody>
      </p:sp>
      <p:pic>
        <p:nvPicPr>
          <p:cNvPr id="12" name="Picture 2"/>
          <p:cNvPicPr>
            <a:picLocks noChangeAspect="1" noChangeArrowheads="1"/>
          </p:cNvPicPr>
          <p:nvPr/>
        </p:nvPicPr>
        <p:blipFill rotWithShape="1">
          <a:blip r:embed="rId3" cstate="print"/>
          <a:srcRect l="51367" t="30625" r="19401" b="20000"/>
          <a:stretch/>
        </p:blipFill>
        <p:spPr bwMode="auto">
          <a:xfrm>
            <a:off x="6552344" y="3055329"/>
            <a:ext cx="2082315" cy="2096233"/>
          </a:xfrm>
          <a:prstGeom prst="rect">
            <a:avLst/>
          </a:prstGeom>
          <a:noFill/>
          <a:ln w="9525">
            <a:noFill/>
            <a:miter lim="800000"/>
            <a:headEnd/>
            <a:tailEnd/>
          </a:ln>
        </p:spPr>
      </p:pic>
      <p:cxnSp>
        <p:nvCxnSpPr>
          <p:cNvPr id="5" name="Straight Arrow Connector 4"/>
          <p:cNvCxnSpPr/>
          <p:nvPr/>
        </p:nvCxnSpPr>
        <p:spPr>
          <a:xfrm flipV="1">
            <a:off x="7570681" y="3055329"/>
            <a:ext cx="0" cy="88322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43200" y="4419600"/>
            <a:ext cx="3276600" cy="954107"/>
          </a:xfrm>
          <a:prstGeom prst="rect">
            <a:avLst/>
          </a:prstGeom>
          <a:noFill/>
        </p:spPr>
        <p:txBody>
          <a:bodyPr wrap="square" rtlCol="0">
            <a:spAutoFit/>
          </a:bodyPr>
          <a:lstStyle/>
          <a:p>
            <a:pPr algn="ctr"/>
            <a:r>
              <a:rPr lang="en-US" sz="1400" b="1" i="1" dirty="0"/>
              <a:t>Crate or pallet should be identified with the skid number </a:t>
            </a:r>
          </a:p>
          <a:p>
            <a:pPr algn="ctr"/>
            <a:r>
              <a:rPr lang="en-US" sz="1400" b="1" i="1" dirty="0"/>
              <a:t>The skid number have to match with the </a:t>
            </a:r>
            <a:r>
              <a:rPr lang="en-US" sz="1400" b="1" i="1" dirty="0" err="1"/>
              <a:t>proforma</a:t>
            </a:r>
            <a:r>
              <a:rPr lang="en-US" sz="1400" b="1" i="1" dirty="0"/>
              <a:t> invoice </a:t>
            </a:r>
            <a:endParaRPr lang="es-MX" sz="1400" b="1" i="1" dirty="0"/>
          </a:p>
        </p:txBody>
      </p:sp>
    </p:spTree>
    <p:extLst>
      <p:ext uri="{BB962C8B-B14F-4D97-AF65-F5344CB8AC3E}">
        <p14:creationId xmlns:p14="http://schemas.microsoft.com/office/powerpoint/2010/main" val="304748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364067" y="157163"/>
            <a:ext cx="81978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800" b="1" dirty="0">
                <a:latin typeface="+mj-lt"/>
              </a:rPr>
              <a:t>Suggested Loading of Equipment</a:t>
            </a:r>
          </a:p>
        </p:txBody>
      </p:sp>
      <p:sp>
        <p:nvSpPr>
          <p:cNvPr id="13" name="Rectangle 12"/>
          <p:cNvSpPr/>
          <p:nvPr/>
        </p:nvSpPr>
        <p:spPr>
          <a:xfrm>
            <a:off x="5882171" y="1151257"/>
            <a:ext cx="1277723" cy="4362450"/>
          </a:xfrm>
          <a:prstGeom prst="rect">
            <a:avLst/>
          </a:pr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Rectangle 17"/>
          <p:cNvSpPr/>
          <p:nvPr/>
        </p:nvSpPr>
        <p:spPr>
          <a:xfrm>
            <a:off x="6165237" y="2203205"/>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3 </a:t>
            </a:r>
          </a:p>
        </p:txBody>
      </p:sp>
      <p:sp>
        <p:nvSpPr>
          <p:cNvPr id="20" name="Rectangle 19"/>
          <p:cNvSpPr/>
          <p:nvPr/>
        </p:nvSpPr>
        <p:spPr>
          <a:xfrm>
            <a:off x="6174647" y="3845680"/>
            <a:ext cx="690033" cy="936361"/>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1</a:t>
            </a:r>
          </a:p>
        </p:txBody>
      </p:sp>
      <p:sp>
        <p:nvSpPr>
          <p:cNvPr id="22" name="Rectangle 21"/>
          <p:cNvSpPr/>
          <p:nvPr/>
        </p:nvSpPr>
        <p:spPr>
          <a:xfrm>
            <a:off x="6185231" y="1432851"/>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4</a:t>
            </a:r>
          </a:p>
        </p:txBody>
      </p:sp>
      <p:sp>
        <p:nvSpPr>
          <p:cNvPr id="23" name="Rectangle 22"/>
          <p:cNvSpPr/>
          <p:nvPr/>
        </p:nvSpPr>
        <p:spPr>
          <a:xfrm>
            <a:off x="6600212" y="5038047"/>
            <a:ext cx="488949" cy="329804"/>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6</a:t>
            </a:r>
          </a:p>
        </p:txBody>
      </p:sp>
      <p:sp>
        <p:nvSpPr>
          <p:cNvPr id="25" name="Rectangle 24"/>
          <p:cNvSpPr/>
          <p:nvPr/>
        </p:nvSpPr>
        <p:spPr>
          <a:xfrm>
            <a:off x="6032831" y="5020300"/>
            <a:ext cx="486833" cy="32861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5</a:t>
            </a:r>
          </a:p>
        </p:txBody>
      </p:sp>
      <p:sp>
        <p:nvSpPr>
          <p:cNvPr id="27" name="TextBox 26"/>
          <p:cNvSpPr txBox="1"/>
          <p:nvPr/>
        </p:nvSpPr>
        <p:spPr>
          <a:xfrm>
            <a:off x="6001080" y="5591085"/>
            <a:ext cx="1047749" cy="400110"/>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Doors</a:t>
            </a:r>
            <a:endParaRPr lang="es-MX"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pic>
        <p:nvPicPr>
          <p:cNvPr id="1026" name="Picture 2" descr="http://www.fleetequipmentmag.com/wp-content/uploads/SmartProducts/4000ajpg_0000002447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649" y="3722801"/>
            <a:ext cx="489834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p:nvPicPr>
        <p:blipFill rotWithShape="1">
          <a:blip r:embed="rId3" cstate="print"/>
          <a:srcRect l="26305" t="42353" r="54174" b="37480"/>
          <a:stretch/>
        </p:blipFill>
        <p:spPr bwMode="auto">
          <a:xfrm>
            <a:off x="1675342" y="3722802"/>
            <a:ext cx="1935047" cy="1130470"/>
          </a:xfrm>
          <a:prstGeom prst="rect">
            <a:avLst/>
          </a:prstGeom>
          <a:ln>
            <a:noFill/>
          </a:ln>
          <a:effectLst>
            <a:outerShdw blurRad="190500" algn="tl" rotWithShape="0">
              <a:srgbClr val="000000">
                <a:alpha val="70000"/>
              </a:srgbClr>
            </a:outerShdw>
          </a:effectLst>
        </p:spPr>
      </p:pic>
      <p:sp>
        <p:nvSpPr>
          <p:cNvPr id="3" name="TextBox 2"/>
          <p:cNvSpPr txBox="1"/>
          <p:nvPr/>
        </p:nvSpPr>
        <p:spPr>
          <a:xfrm>
            <a:off x="1320606" y="1767244"/>
            <a:ext cx="3556194" cy="1077218"/>
          </a:xfrm>
          <a:prstGeom prst="rect">
            <a:avLst/>
          </a:prstGeom>
          <a:noFill/>
          <a:ln>
            <a:solidFill>
              <a:srgbClr val="FF0000"/>
            </a:solidFill>
          </a:ln>
        </p:spPr>
        <p:txBody>
          <a:bodyPr wrap="square" rtlCol="0">
            <a:spAutoFit/>
          </a:bodyPr>
          <a:lstStyle/>
          <a:p>
            <a:pPr algn="ctr"/>
            <a:r>
              <a:rPr lang="en-US" sz="1600" dirty="0"/>
              <a:t>The </a:t>
            </a:r>
            <a:r>
              <a:rPr lang="en-US" sz="1600" dirty="0">
                <a:effectLst>
                  <a:outerShdw blurRad="38100" dist="38100" dir="2700000" algn="tl">
                    <a:srgbClr val="000000">
                      <a:alpha val="43137"/>
                    </a:srgbClr>
                  </a:outerShdw>
                </a:effectLst>
              </a:rPr>
              <a:t>inspection holes and pallet identification </a:t>
            </a:r>
            <a:r>
              <a:rPr lang="en-US" sz="1600" dirty="0"/>
              <a:t>should </a:t>
            </a:r>
            <a:r>
              <a:rPr lang="en-US" sz="1600" dirty="0">
                <a:effectLst>
                  <a:outerShdw blurRad="38100" dist="38100" dir="2700000" algn="tl">
                    <a:srgbClr val="000000">
                      <a:alpha val="43137"/>
                    </a:srgbClr>
                  </a:outerShdw>
                </a:effectLst>
              </a:rPr>
              <a:t>be on the side </a:t>
            </a:r>
            <a:r>
              <a:rPr lang="en-US" sz="1600" dirty="0"/>
              <a:t>for easy inspection and to avoid unloading the crate </a:t>
            </a:r>
            <a:endParaRPr lang="es-MX" sz="1600" strike="sngStrike" dirty="0"/>
          </a:p>
        </p:txBody>
      </p:sp>
      <p:sp>
        <p:nvSpPr>
          <p:cNvPr id="29" name="TextBox 28"/>
          <p:cNvSpPr txBox="1"/>
          <p:nvPr/>
        </p:nvSpPr>
        <p:spPr>
          <a:xfrm>
            <a:off x="2379873" y="3776945"/>
            <a:ext cx="475774" cy="338554"/>
          </a:xfrm>
          <a:prstGeom prst="rect">
            <a:avLst/>
          </a:prstGeom>
          <a:solidFill>
            <a:schemeClr val="bg1"/>
          </a:solidFill>
        </p:spPr>
        <p:txBody>
          <a:bodyPr wrap="square" rtlCol="0">
            <a:spAutoFit/>
          </a:bodyPr>
          <a:lstStyle/>
          <a:p>
            <a:pPr algn="ctr"/>
            <a:r>
              <a:rPr lang="en-US" sz="800" b="1" dirty="0"/>
              <a:t>SKID </a:t>
            </a:r>
          </a:p>
          <a:p>
            <a:pPr algn="ctr"/>
            <a:r>
              <a:rPr lang="en-US" sz="800" b="1" dirty="0"/>
              <a:t>3</a:t>
            </a:r>
            <a:endParaRPr lang="es-MX" sz="800" b="1" dirty="0"/>
          </a:p>
        </p:txBody>
      </p:sp>
      <p:sp>
        <p:nvSpPr>
          <p:cNvPr id="30" name="Rectangle 29"/>
          <p:cNvSpPr/>
          <p:nvPr/>
        </p:nvSpPr>
        <p:spPr>
          <a:xfrm>
            <a:off x="6174647" y="3024785"/>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2 </a:t>
            </a:r>
          </a:p>
        </p:txBody>
      </p:sp>
      <p:sp>
        <p:nvSpPr>
          <p:cNvPr id="5" name="TextBox 4"/>
          <p:cNvSpPr txBox="1"/>
          <p:nvPr/>
        </p:nvSpPr>
        <p:spPr>
          <a:xfrm>
            <a:off x="7300686" y="4930623"/>
            <a:ext cx="1828800" cy="692497"/>
          </a:xfrm>
          <a:prstGeom prst="rect">
            <a:avLst/>
          </a:prstGeom>
          <a:noFill/>
        </p:spPr>
        <p:txBody>
          <a:bodyPr wrap="square" rtlCol="0">
            <a:spAutoFit/>
          </a:bodyPr>
          <a:lstStyle/>
          <a:p>
            <a:pPr algn="ctr"/>
            <a:r>
              <a:rPr lang="en-US" sz="1300" dirty="0"/>
              <a:t>Individual spare parts should be loaded at the doors</a:t>
            </a:r>
            <a:endParaRPr lang="es-MX" sz="1300" dirty="0"/>
          </a:p>
        </p:txBody>
      </p:sp>
      <p:sp>
        <p:nvSpPr>
          <p:cNvPr id="31" name="TextBox 30"/>
          <p:cNvSpPr txBox="1"/>
          <p:nvPr/>
        </p:nvSpPr>
        <p:spPr>
          <a:xfrm>
            <a:off x="7300686" y="3967611"/>
            <a:ext cx="1828800" cy="692497"/>
          </a:xfrm>
          <a:prstGeom prst="rect">
            <a:avLst/>
          </a:prstGeom>
          <a:noFill/>
        </p:spPr>
        <p:txBody>
          <a:bodyPr wrap="square" rtlCol="0">
            <a:spAutoFit/>
          </a:bodyPr>
          <a:lstStyle/>
          <a:p>
            <a:pPr algn="ctr"/>
            <a:r>
              <a:rPr lang="en-US" sz="1300" dirty="0"/>
              <a:t>Main machine should be loaded very close to the doors</a:t>
            </a:r>
            <a:endParaRPr lang="es-MX" sz="1300" dirty="0"/>
          </a:p>
        </p:txBody>
      </p:sp>
      <p:cxnSp>
        <p:nvCxnSpPr>
          <p:cNvPr id="7" name="Straight Arrow Connector 6"/>
          <p:cNvCxnSpPr>
            <a:stCxn id="31" idx="1"/>
          </p:cNvCxnSpPr>
          <p:nvPr/>
        </p:nvCxnSpPr>
        <p:spPr>
          <a:xfrm flipH="1" flipV="1">
            <a:off x="6864680" y="4313859"/>
            <a:ext cx="43600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5" idx="1"/>
          </p:cNvCxnSpPr>
          <p:nvPr/>
        </p:nvCxnSpPr>
        <p:spPr>
          <a:xfrm flipH="1" flipV="1">
            <a:off x="7045618" y="5184606"/>
            <a:ext cx="25506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86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364067" y="157163"/>
            <a:ext cx="81978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800" b="1" dirty="0">
                <a:latin typeface="+mj-lt"/>
              </a:rPr>
              <a:t>Loading Map</a:t>
            </a:r>
          </a:p>
        </p:txBody>
      </p:sp>
      <p:sp>
        <p:nvSpPr>
          <p:cNvPr id="32" name="Rectangle 31"/>
          <p:cNvSpPr/>
          <p:nvPr/>
        </p:nvSpPr>
        <p:spPr>
          <a:xfrm>
            <a:off x="988485" y="2030017"/>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1 </a:t>
            </a:r>
          </a:p>
        </p:txBody>
      </p:sp>
      <p:sp>
        <p:nvSpPr>
          <p:cNvPr id="35" name="Rectangle 34"/>
          <p:cNvSpPr/>
          <p:nvPr/>
        </p:nvSpPr>
        <p:spPr>
          <a:xfrm>
            <a:off x="810685" y="2663429"/>
            <a:ext cx="486833" cy="32980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2</a:t>
            </a:r>
          </a:p>
        </p:txBody>
      </p:sp>
      <p:graphicFrame>
        <p:nvGraphicFramePr>
          <p:cNvPr id="39" name="Table 38"/>
          <p:cNvGraphicFramePr>
            <a:graphicFrameLocks noGrp="1"/>
          </p:cNvGraphicFramePr>
          <p:nvPr>
            <p:extLst/>
          </p:nvPr>
        </p:nvGraphicFramePr>
        <p:xfrm>
          <a:off x="2743200" y="2426778"/>
          <a:ext cx="5418667" cy="2794287"/>
        </p:xfrm>
        <a:graphic>
          <a:graphicData uri="http://schemas.openxmlformats.org/drawingml/2006/table">
            <a:tbl>
              <a:tblPr/>
              <a:tblGrid>
                <a:gridCol w="812800">
                  <a:extLst>
                    <a:ext uri="{9D8B030D-6E8A-4147-A177-3AD203B41FA5}">
                      <a16:colId xmlns:a16="http://schemas.microsoft.com/office/drawing/2014/main" val="20000"/>
                    </a:ext>
                  </a:extLst>
                </a:gridCol>
                <a:gridCol w="1253067">
                  <a:extLst>
                    <a:ext uri="{9D8B030D-6E8A-4147-A177-3AD203B41FA5}">
                      <a16:colId xmlns:a16="http://schemas.microsoft.com/office/drawing/2014/main" val="20001"/>
                    </a:ext>
                  </a:extLst>
                </a:gridCol>
                <a:gridCol w="812800">
                  <a:extLst>
                    <a:ext uri="{9D8B030D-6E8A-4147-A177-3AD203B41FA5}">
                      <a16:colId xmlns:a16="http://schemas.microsoft.com/office/drawing/2014/main" val="20002"/>
                    </a:ext>
                  </a:extLst>
                </a:gridCol>
                <a:gridCol w="812800">
                  <a:extLst>
                    <a:ext uri="{9D8B030D-6E8A-4147-A177-3AD203B41FA5}">
                      <a16:colId xmlns:a16="http://schemas.microsoft.com/office/drawing/2014/main" val="20003"/>
                    </a:ext>
                  </a:extLst>
                </a:gridCol>
                <a:gridCol w="8128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216786">
                <a:tc>
                  <a:txBody>
                    <a:bodyPr/>
                    <a:lstStyle/>
                    <a:p>
                      <a:pPr algn="ctr" fontAlgn="b"/>
                      <a:r>
                        <a:rPr lang="en-US" sz="1000" b="1" i="0" u="none" strike="noStrike" dirty="0">
                          <a:solidFill>
                            <a:srgbClr val="000000"/>
                          </a:solidFill>
                          <a:latin typeface="Arial"/>
                        </a:rPr>
                        <a:t>Pallet #</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Arial"/>
                        </a:rPr>
                        <a:t>Major Item</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Arial"/>
                        </a:rPr>
                        <a:t>Length (IN)</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Arial"/>
                        </a:rPr>
                        <a:t>Width (IN)</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Arial"/>
                        </a:rPr>
                        <a:t>Height (IN)</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latin typeface="Arial"/>
                        </a:rPr>
                        <a:t> Weight  (Lb)</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16786">
                <a:tc>
                  <a:txBody>
                    <a:bodyPr/>
                    <a:lstStyle/>
                    <a:p>
                      <a:pPr algn="ctr" fontAlgn="b"/>
                      <a:r>
                        <a:rPr lang="en-US" sz="1000" b="0" i="0" u="none" strike="noStrike" dirty="0">
                          <a:solidFill>
                            <a:srgbClr val="000000"/>
                          </a:solidFill>
                          <a:latin typeface="Arial"/>
                        </a:rPr>
                        <a:t>1</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Welding</a:t>
                      </a:r>
                      <a:r>
                        <a:rPr lang="en-US" sz="1000" b="0" i="0" u="none" strike="noStrike" baseline="0" dirty="0">
                          <a:solidFill>
                            <a:srgbClr val="000000"/>
                          </a:solidFill>
                          <a:latin typeface="Arial"/>
                        </a:rPr>
                        <a:t> Machine</a:t>
                      </a:r>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58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218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216786">
                <a:tc>
                  <a:txBody>
                    <a:bodyPr/>
                    <a:lstStyle/>
                    <a:p>
                      <a:pPr algn="ctr" fontAlgn="b"/>
                      <a:r>
                        <a:rPr lang="en-US" sz="1000" b="0" i="0" u="none" strike="noStrike" dirty="0">
                          <a:solidFill>
                            <a:srgbClr val="000000"/>
                          </a:solidFill>
                          <a:latin typeface="Arial"/>
                        </a:rPr>
                        <a:t>2</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Computer</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48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40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31</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372</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343075">
                <a:tc>
                  <a:txBody>
                    <a:bodyPr/>
                    <a:lstStyle/>
                    <a:p>
                      <a:pPr algn="ctr" fontAlgn="b"/>
                      <a:r>
                        <a:rPr lang="en-US" sz="1000" b="0" i="0" u="none" strike="noStrike" dirty="0">
                          <a:solidFill>
                            <a:srgbClr val="000000"/>
                          </a:solidFill>
                          <a:latin typeface="Arial"/>
                        </a:rPr>
                        <a:t>3</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Oven</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48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40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50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228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9789">
                <a:tc>
                  <a:txBody>
                    <a:bodyPr/>
                    <a:lstStyle/>
                    <a:p>
                      <a:pPr algn="ctr" fontAlgn="b"/>
                      <a:r>
                        <a:rPr lang="en-US" sz="1000" b="0" i="0" u="none" strike="noStrike" dirty="0">
                          <a:solidFill>
                            <a:srgbClr val="000000"/>
                          </a:solidFill>
                          <a:latin typeface="Arial"/>
                        </a:rPr>
                        <a:t>4</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rgbClr val="000000"/>
                          </a:solidFill>
                          <a:latin typeface="+mn-lt"/>
                        </a:rPr>
                        <a:t>Stainless Steel Tables</a:t>
                      </a:r>
                    </a:p>
                    <a:p>
                      <a:pPr algn="ctr" fontAlgn="b"/>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96</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52</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652</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786">
                <a:tc>
                  <a:txBody>
                    <a:bodyPr/>
                    <a:lstStyle/>
                    <a:p>
                      <a:pPr algn="ctr" fontAlgn="b"/>
                      <a:r>
                        <a:rPr lang="en-US" sz="1000" b="0" i="0" u="none" strike="noStrike" dirty="0">
                          <a:solidFill>
                            <a:srgbClr val="000000"/>
                          </a:solidFill>
                          <a:latin typeface="Arial"/>
                        </a:rPr>
                        <a:t>5</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Cart &amp; Rack</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58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206</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6786">
                <a:tc>
                  <a:txBody>
                    <a:bodyPr/>
                    <a:lstStyle/>
                    <a:p>
                      <a:pPr algn="ctr" fontAlgn="b"/>
                      <a:r>
                        <a:rPr lang="en-US" sz="1000" b="0" i="0" u="none" strike="noStrike" dirty="0">
                          <a:solidFill>
                            <a:srgbClr val="000000"/>
                          </a:solidFill>
                          <a:latin typeface="Arial"/>
                        </a:rPr>
                        <a:t>6</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Label Printers</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48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40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31</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368 </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43075">
                <a:tc>
                  <a:txBody>
                    <a:bodyPr/>
                    <a:lstStyle/>
                    <a:p>
                      <a:pPr algn="ctr" fontAlgn="b"/>
                      <a:r>
                        <a:rPr lang="en-US" sz="1000" b="0" i="0" u="none" strike="noStrike" dirty="0">
                          <a:solidFill>
                            <a:srgbClr val="000000"/>
                          </a:solidFill>
                          <a:latin typeface="Arial"/>
                        </a:rPr>
                        <a:t>7</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Heater</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48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40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 50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 194</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43075">
                <a:tc>
                  <a:txBody>
                    <a:bodyPr/>
                    <a:lstStyle/>
                    <a:p>
                      <a:pPr algn="ctr" fontAlgn="b"/>
                      <a:r>
                        <a:rPr lang="en-US" sz="1000" b="0" i="0" u="none" strike="noStrike" dirty="0">
                          <a:solidFill>
                            <a:srgbClr val="000000"/>
                          </a:solidFill>
                          <a:latin typeface="Arial"/>
                        </a:rPr>
                        <a:t>8</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rgbClr val="000000"/>
                          </a:solidFill>
                          <a:latin typeface="+mn-lt"/>
                        </a:rPr>
                        <a:t>Press</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96</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60</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52 </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 623</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6786">
                <a:tc>
                  <a:txBody>
                    <a:bodyPr/>
                    <a:lstStyle/>
                    <a:p>
                      <a:pPr algn="ctr" fontAlgn="b"/>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000" b="0" i="0" u="none" strike="noStrike" dirty="0">
                        <a:solidFill>
                          <a:srgbClr val="000000"/>
                        </a:solidFill>
                        <a:latin typeface="Arial"/>
                      </a:endParaRP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000" b="0" i="0" u="none" strike="noStrike" dirty="0">
                          <a:solidFill>
                            <a:srgbClr val="000000"/>
                          </a:solidFill>
                          <a:latin typeface="Arial"/>
                        </a:rPr>
                        <a:t> </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a:rPr>
                        <a:t> </a:t>
                      </a:r>
                    </a:p>
                  </a:txBody>
                  <a:tcPr marL="12700" marR="12700" marT="71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12" name="Rectangle 11"/>
          <p:cNvSpPr/>
          <p:nvPr/>
        </p:nvSpPr>
        <p:spPr>
          <a:xfrm>
            <a:off x="1333501" y="2659856"/>
            <a:ext cx="488951" cy="32861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3</a:t>
            </a:r>
          </a:p>
        </p:txBody>
      </p:sp>
      <p:sp>
        <p:nvSpPr>
          <p:cNvPr id="14" name="Rectangle 13"/>
          <p:cNvSpPr/>
          <p:nvPr/>
        </p:nvSpPr>
        <p:spPr>
          <a:xfrm>
            <a:off x="1009652" y="3807619"/>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1</a:t>
            </a:r>
          </a:p>
        </p:txBody>
      </p:sp>
      <p:sp>
        <p:nvSpPr>
          <p:cNvPr id="15" name="Rectangle 14"/>
          <p:cNvSpPr/>
          <p:nvPr/>
        </p:nvSpPr>
        <p:spPr>
          <a:xfrm>
            <a:off x="802218" y="4417219"/>
            <a:ext cx="488949" cy="329804"/>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3</a:t>
            </a:r>
          </a:p>
        </p:txBody>
      </p:sp>
      <p:sp>
        <p:nvSpPr>
          <p:cNvPr id="16" name="Rectangle 15"/>
          <p:cNvSpPr/>
          <p:nvPr/>
        </p:nvSpPr>
        <p:spPr>
          <a:xfrm>
            <a:off x="1013885" y="3009900"/>
            <a:ext cx="687916" cy="762000"/>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4</a:t>
            </a:r>
          </a:p>
        </p:txBody>
      </p:sp>
      <p:sp>
        <p:nvSpPr>
          <p:cNvPr id="17" name="Rectangle 16"/>
          <p:cNvSpPr/>
          <p:nvPr/>
        </p:nvSpPr>
        <p:spPr>
          <a:xfrm>
            <a:off x="1371601" y="4413647"/>
            <a:ext cx="486833" cy="32861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2</a:t>
            </a:r>
          </a:p>
        </p:txBody>
      </p:sp>
      <p:sp>
        <p:nvSpPr>
          <p:cNvPr id="13" name="Rectangle 12"/>
          <p:cNvSpPr/>
          <p:nvPr/>
        </p:nvSpPr>
        <p:spPr>
          <a:xfrm>
            <a:off x="722842" y="1828800"/>
            <a:ext cx="1170517" cy="4362450"/>
          </a:xfrm>
          <a:prstGeom prst="rect">
            <a:avLst/>
          </a:pr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Rectangle 17"/>
          <p:cNvSpPr/>
          <p:nvPr/>
        </p:nvSpPr>
        <p:spPr>
          <a:xfrm>
            <a:off x="974727" y="2718198"/>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3 </a:t>
            </a:r>
          </a:p>
        </p:txBody>
      </p:sp>
      <p:sp>
        <p:nvSpPr>
          <p:cNvPr id="19" name="Rectangle 18"/>
          <p:cNvSpPr/>
          <p:nvPr/>
        </p:nvSpPr>
        <p:spPr>
          <a:xfrm>
            <a:off x="796927" y="3351610"/>
            <a:ext cx="486833" cy="32980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6</a:t>
            </a:r>
          </a:p>
        </p:txBody>
      </p:sp>
      <p:sp>
        <p:nvSpPr>
          <p:cNvPr id="20" name="Rectangle 19"/>
          <p:cNvSpPr/>
          <p:nvPr/>
        </p:nvSpPr>
        <p:spPr>
          <a:xfrm>
            <a:off x="949327" y="1920478"/>
            <a:ext cx="690033" cy="762000"/>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5</a:t>
            </a:r>
          </a:p>
        </p:txBody>
      </p:sp>
      <p:sp>
        <p:nvSpPr>
          <p:cNvPr id="21" name="Rectangle 20"/>
          <p:cNvSpPr/>
          <p:nvPr/>
        </p:nvSpPr>
        <p:spPr>
          <a:xfrm>
            <a:off x="1319743" y="3348037"/>
            <a:ext cx="488951" cy="32861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8</a:t>
            </a:r>
          </a:p>
        </p:txBody>
      </p:sp>
      <p:sp>
        <p:nvSpPr>
          <p:cNvPr id="22" name="Rectangle 21"/>
          <p:cNvSpPr/>
          <p:nvPr/>
        </p:nvSpPr>
        <p:spPr>
          <a:xfrm>
            <a:off x="995894" y="4495800"/>
            <a:ext cx="679449" cy="60245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1</a:t>
            </a:r>
          </a:p>
        </p:txBody>
      </p:sp>
      <p:sp>
        <p:nvSpPr>
          <p:cNvPr id="23" name="Rectangle 22"/>
          <p:cNvSpPr/>
          <p:nvPr/>
        </p:nvSpPr>
        <p:spPr>
          <a:xfrm>
            <a:off x="788460" y="5105400"/>
            <a:ext cx="488949" cy="329804"/>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7</a:t>
            </a:r>
          </a:p>
        </p:txBody>
      </p:sp>
      <p:sp>
        <p:nvSpPr>
          <p:cNvPr id="24" name="Rectangle 23"/>
          <p:cNvSpPr/>
          <p:nvPr/>
        </p:nvSpPr>
        <p:spPr>
          <a:xfrm>
            <a:off x="1000127" y="3698081"/>
            <a:ext cx="687916" cy="762000"/>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4</a:t>
            </a:r>
          </a:p>
        </p:txBody>
      </p:sp>
      <p:sp>
        <p:nvSpPr>
          <p:cNvPr id="25" name="Rectangle 24"/>
          <p:cNvSpPr/>
          <p:nvPr/>
        </p:nvSpPr>
        <p:spPr>
          <a:xfrm>
            <a:off x="1357843" y="5101828"/>
            <a:ext cx="486833" cy="328613"/>
          </a:xfrm>
          <a:prstGeom prst="rect">
            <a:avLst/>
          </a:prstGeom>
          <a:solidFill>
            <a:srgbClr val="CC66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t>2</a:t>
            </a:r>
          </a:p>
        </p:txBody>
      </p:sp>
      <p:sp>
        <p:nvSpPr>
          <p:cNvPr id="27" name="TextBox 26"/>
          <p:cNvSpPr txBox="1"/>
          <p:nvPr/>
        </p:nvSpPr>
        <p:spPr>
          <a:xfrm>
            <a:off x="856799" y="5791140"/>
            <a:ext cx="1047749" cy="400110"/>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Doors</a:t>
            </a:r>
            <a:endParaRPr lang="es-MX" sz="2000" b="1" dirty="0">
              <a:solidFill>
                <a:schemeClr val="bg1"/>
              </a:solidFill>
              <a:effectLst>
                <a:outerShdw blurRad="38100" dist="38100" dir="2700000" algn="tl">
                  <a:srgbClr val="000000">
                    <a:alpha val="43137"/>
                  </a:srgbClr>
                </a:outerShdw>
              </a:effectLst>
            </a:endParaRPr>
          </a:p>
        </p:txBody>
      </p:sp>
      <p:sp>
        <p:nvSpPr>
          <p:cNvPr id="34" name="Text Box 4"/>
          <p:cNvSpPr txBox="1">
            <a:spLocks noChangeArrowheads="1"/>
          </p:cNvSpPr>
          <p:nvPr/>
        </p:nvSpPr>
        <p:spPr bwMode="auto">
          <a:xfrm>
            <a:off x="7257" y="6450920"/>
            <a:ext cx="9144000" cy="365125"/>
          </a:xfrm>
          <a:prstGeom prst="rect">
            <a:avLst/>
          </a:prstGeom>
          <a:solidFill>
            <a:srgbClr val="FF0000"/>
          </a:solidFill>
          <a:ln w="9525">
            <a:solidFill>
              <a:srgbClr val="FF0000"/>
            </a:solidFill>
            <a:miter lim="800000"/>
            <a:headEnd/>
            <a:tailEnd/>
          </a:ln>
        </p:spPr>
        <p:txBody>
          <a:bodyPr/>
          <a:lstStyle/>
          <a:p>
            <a:pPr algn="ctr">
              <a:lnSpc>
                <a:spcPct val="80000"/>
              </a:lnSpc>
              <a:spcBef>
                <a:spcPct val="0"/>
              </a:spcBef>
              <a:buClrTx/>
              <a:buSzTx/>
              <a:buFontTx/>
              <a:buNone/>
            </a:pPr>
            <a:r>
              <a:rPr lang="en-US" sz="2000" dirty="0">
                <a:solidFill>
                  <a:schemeClr val="bg1"/>
                </a:solidFill>
              </a:rPr>
              <a:t>The pallet number should be the same declared on the </a:t>
            </a:r>
            <a:r>
              <a:rPr lang="en-US" sz="2000" dirty="0" err="1">
                <a:solidFill>
                  <a:schemeClr val="bg1"/>
                </a:solidFill>
              </a:rPr>
              <a:t>proforma</a:t>
            </a:r>
            <a:r>
              <a:rPr lang="en-US" sz="2000" dirty="0">
                <a:solidFill>
                  <a:schemeClr val="bg1"/>
                </a:solidFill>
              </a:rPr>
              <a:t> invoice</a:t>
            </a:r>
          </a:p>
        </p:txBody>
      </p:sp>
      <p:sp>
        <p:nvSpPr>
          <p:cNvPr id="28" name="TextBox 27"/>
          <p:cNvSpPr txBox="1"/>
          <p:nvPr/>
        </p:nvSpPr>
        <p:spPr>
          <a:xfrm>
            <a:off x="65694" y="1356303"/>
            <a:ext cx="2629958" cy="369332"/>
          </a:xfrm>
          <a:prstGeom prst="rect">
            <a:avLst/>
          </a:prstGeom>
          <a:noFill/>
        </p:spPr>
        <p:txBody>
          <a:bodyPr wrap="square" rtlCol="0">
            <a:spAutoFit/>
          </a:bodyPr>
          <a:lstStyle/>
          <a:p>
            <a:r>
              <a:rPr lang="en-US" dirty="0"/>
              <a:t>Trailer Number 53125</a:t>
            </a:r>
            <a:endParaRPr lang="es-MX" dirty="0"/>
          </a:p>
        </p:txBody>
      </p:sp>
    </p:spTree>
    <p:extLst>
      <p:ext uri="{BB962C8B-B14F-4D97-AF65-F5344CB8AC3E}">
        <p14:creationId xmlns:p14="http://schemas.microsoft.com/office/powerpoint/2010/main" val="23832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21770" y="174409"/>
            <a:ext cx="81978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800" b="1" dirty="0">
                <a:latin typeface="+mj-lt"/>
              </a:rPr>
              <a:t>Machinery Shipped in more </a:t>
            </a:r>
          </a:p>
          <a:p>
            <a:pPr eaLnBrk="1" hangingPunct="1"/>
            <a:r>
              <a:rPr lang="en-US" altLang="es-MX" sz="2800" b="1" dirty="0">
                <a:latin typeface="+mj-lt"/>
              </a:rPr>
              <a:t>than One Trailer</a:t>
            </a:r>
          </a:p>
        </p:txBody>
      </p:sp>
      <p:sp>
        <p:nvSpPr>
          <p:cNvPr id="26" name="Rectangle 25"/>
          <p:cNvSpPr/>
          <p:nvPr/>
        </p:nvSpPr>
        <p:spPr>
          <a:xfrm>
            <a:off x="21770" y="1160804"/>
            <a:ext cx="9122229" cy="4801314"/>
          </a:xfrm>
          <a:prstGeom prst="rect">
            <a:avLst/>
          </a:prstGeom>
        </p:spPr>
        <p:txBody>
          <a:bodyPr wrap="square">
            <a:spAutoFit/>
          </a:bodyPr>
          <a:lstStyle/>
          <a:p>
            <a:pPr algn="just"/>
            <a:r>
              <a:rPr lang="en-US" dirty="0"/>
              <a:t>There are some systems and machines that cannot be shipped into a single trailer</a:t>
            </a:r>
          </a:p>
          <a:p>
            <a:pPr algn="just"/>
            <a:endParaRPr lang="en-US" dirty="0"/>
          </a:p>
          <a:p>
            <a:pPr algn="just"/>
            <a:r>
              <a:rPr lang="en-US" dirty="0"/>
              <a:t>It’s very important to notify Nexteer when this scenario happens.</a:t>
            </a:r>
          </a:p>
          <a:p>
            <a:pPr algn="just"/>
            <a:endParaRPr lang="en-US" i="1" dirty="0"/>
          </a:p>
          <a:p>
            <a:pPr algn="just"/>
            <a:r>
              <a:rPr lang="en-US" i="1" dirty="0"/>
              <a:t>Please follow up below recommendations.</a:t>
            </a:r>
          </a:p>
          <a:p>
            <a:pPr algn="just"/>
            <a:endParaRPr lang="en-US" i="1" dirty="0"/>
          </a:p>
          <a:p>
            <a:pPr marL="342900" indent="-342900" algn="just">
              <a:buFont typeface="+mj-lt"/>
              <a:buAutoNum type="arabicPeriod"/>
            </a:pPr>
            <a:r>
              <a:rPr lang="en-US" i="1" dirty="0"/>
              <a:t>Ensure to ship  machinery  or system into a single trailer.</a:t>
            </a:r>
          </a:p>
          <a:p>
            <a:pPr marL="342900" indent="-342900" algn="just">
              <a:buFont typeface="+mj-lt"/>
              <a:buAutoNum type="arabicPeriod"/>
            </a:pPr>
            <a:endParaRPr lang="en-US" i="1" dirty="0"/>
          </a:p>
          <a:p>
            <a:pPr marL="342900" indent="-342900" algn="just">
              <a:buFont typeface="+mj-lt"/>
              <a:buAutoNum type="arabicPeriod"/>
            </a:pPr>
            <a:r>
              <a:rPr lang="en-US" i="1" dirty="0"/>
              <a:t>If the machinery and equipment cannot be loaded into a single trailer, then the trailers should arrive at the same time in order to be declared as single unit.</a:t>
            </a:r>
          </a:p>
          <a:p>
            <a:pPr marL="342900" indent="-342900" algn="just">
              <a:buFont typeface="+mj-lt"/>
              <a:buAutoNum type="arabicPeriod"/>
            </a:pPr>
            <a:endParaRPr lang="en-US" i="1" dirty="0"/>
          </a:p>
          <a:p>
            <a:pPr marL="342900" indent="-342900" algn="just">
              <a:buFont typeface="+mj-lt"/>
              <a:buAutoNum type="arabicPeriod"/>
            </a:pPr>
            <a:r>
              <a:rPr lang="en-US" i="1" dirty="0"/>
              <a:t>A proforma invoice will be required for each machine, although it was shipped into different trailers; however, is very important to identify on the proforma invoice which equipment is coming on each trailer.</a:t>
            </a:r>
          </a:p>
          <a:p>
            <a:pPr algn="just"/>
            <a:endParaRPr lang="en-US" i="1" dirty="0"/>
          </a:p>
          <a:p>
            <a:pPr algn="just"/>
            <a:endParaRPr lang="en-US" i="1" dirty="0"/>
          </a:p>
          <a:p>
            <a:pPr algn="just"/>
            <a:endParaRPr lang="en-US" i="1" dirty="0"/>
          </a:p>
        </p:txBody>
      </p:sp>
    </p:spTree>
    <p:extLst>
      <p:ext uri="{BB962C8B-B14F-4D97-AF65-F5344CB8AC3E}">
        <p14:creationId xmlns:p14="http://schemas.microsoft.com/office/powerpoint/2010/main" val="337361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18143" y="387995"/>
            <a:ext cx="8197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400" b="1" dirty="0">
                <a:latin typeface="+mj-lt"/>
              </a:rPr>
              <a:t>Equipment  transportation form</a:t>
            </a: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85" t="23129" r="2215" b="10657"/>
          <a:stretch/>
        </p:blipFill>
        <p:spPr bwMode="auto">
          <a:xfrm>
            <a:off x="203201" y="1295400"/>
            <a:ext cx="87122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645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18143" y="387995"/>
            <a:ext cx="8197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400" b="1" dirty="0">
                <a:latin typeface="+mj-lt"/>
              </a:rPr>
              <a:t>Provide Loading Pictures</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20396"/>
            <a:ext cx="3227387"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cstate="print"/>
          <a:srcRect/>
          <a:stretch>
            <a:fillRect/>
          </a:stretch>
        </p:blipFill>
        <p:spPr bwMode="auto">
          <a:xfrm>
            <a:off x="4876800" y="1898196"/>
            <a:ext cx="3738562" cy="3175000"/>
          </a:xfrm>
          <a:prstGeom prst="rect">
            <a:avLst/>
          </a:prstGeom>
          <a:noFill/>
          <a:ln w="9525">
            <a:noFill/>
            <a:miter lim="800000"/>
            <a:headEnd/>
            <a:tailEnd/>
          </a:ln>
        </p:spPr>
      </p:pic>
    </p:spTree>
    <p:extLst>
      <p:ext uri="{BB962C8B-B14F-4D97-AF65-F5344CB8AC3E}">
        <p14:creationId xmlns:p14="http://schemas.microsoft.com/office/powerpoint/2010/main" val="2861523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18143" y="194677"/>
            <a:ext cx="8197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400" b="1" dirty="0">
                <a:latin typeface="+mj-lt"/>
              </a:rPr>
              <a:t>Final release</a:t>
            </a:r>
          </a:p>
        </p:txBody>
      </p:sp>
      <p:sp>
        <p:nvSpPr>
          <p:cNvPr id="5" name="Rectangle 4"/>
          <p:cNvSpPr/>
          <p:nvPr/>
        </p:nvSpPr>
        <p:spPr>
          <a:xfrm>
            <a:off x="-18143" y="659541"/>
            <a:ext cx="9144000" cy="4770537"/>
          </a:xfrm>
          <a:prstGeom prst="rect">
            <a:avLst/>
          </a:prstGeom>
        </p:spPr>
        <p:txBody>
          <a:bodyPr wrap="square">
            <a:spAutoFit/>
          </a:bodyPr>
          <a:lstStyle/>
          <a:p>
            <a:pPr algn="just"/>
            <a:endParaRPr lang="en-US" sz="1600" b="1" dirty="0"/>
          </a:p>
          <a:p>
            <a:pPr algn="just"/>
            <a:endParaRPr lang="en-US" b="1" dirty="0"/>
          </a:p>
          <a:p>
            <a:pPr algn="just"/>
            <a:r>
              <a:rPr lang="en-US" b="1" dirty="0"/>
              <a:t>Once all the documentation is completed, please forward below paperwork to the following email for shipment release </a:t>
            </a:r>
          </a:p>
          <a:p>
            <a:pPr algn="just"/>
            <a:endParaRPr lang="en-US" b="1" dirty="0"/>
          </a:p>
          <a:p>
            <a:pPr algn="just"/>
            <a:r>
              <a:rPr lang="en-US" dirty="0">
                <a:hlinkClick r:id="rId2"/>
              </a:rPr>
              <a:t>NexteerMXcrossboder@nexteer.com</a:t>
            </a:r>
            <a:r>
              <a:rPr lang="en-US" dirty="0"/>
              <a:t>; </a:t>
            </a:r>
            <a:r>
              <a:rPr lang="en-US" dirty="0">
                <a:hlinkClick r:id="rId3"/>
              </a:rPr>
              <a:t>machine.moves@nexteer.com</a:t>
            </a:r>
            <a:r>
              <a:rPr lang="en-US" dirty="0"/>
              <a:t>; </a:t>
            </a:r>
          </a:p>
          <a:p>
            <a:pPr algn="just"/>
            <a:endParaRPr lang="en-US" b="1" dirty="0"/>
          </a:p>
          <a:p>
            <a:pPr algn="just"/>
            <a:endParaRPr lang="en-US" b="1" dirty="0"/>
          </a:p>
          <a:p>
            <a:pPr marL="342900" indent="-342900" algn="just">
              <a:buFont typeface="Wingdings" panose="05000000000000000000" pitchFamily="2" charset="2"/>
              <a:buChar char="q"/>
            </a:pPr>
            <a:r>
              <a:rPr lang="en-US" dirty="0"/>
              <a:t>Proforma invoice</a:t>
            </a:r>
            <a:endParaRPr lang="en-US" i="1" dirty="0"/>
          </a:p>
          <a:p>
            <a:pPr marL="285750" indent="-285750" algn="just">
              <a:buFont typeface="Arial" panose="020B0604020202020204" pitchFamily="34" charset="0"/>
              <a:buChar char="•"/>
            </a:pPr>
            <a:endParaRPr lang="en-US" dirty="0"/>
          </a:p>
          <a:p>
            <a:pPr marL="342900" indent="-342900" algn="just">
              <a:buFont typeface="Wingdings" panose="05000000000000000000" pitchFamily="2" charset="2"/>
              <a:buChar char="q"/>
            </a:pPr>
            <a:r>
              <a:rPr lang="en-US" dirty="0"/>
              <a:t>NAFTA Certificate of Origin (if applicable)</a:t>
            </a:r>
          </a:p>
          <a:p>
            <a:pPr marL="285750" indent="-285750" algn="just">
              <a:buFont typeface="Arial" panose="020B0604020202020204" pitchFamily="34" charset="0"/>
              <a:buChar char="•"/>
            </a:pPr>
            <a:endParaRPr lang="en-US" dirty="0"/>
          </a:p>
          <a:p>
            <a:pPr marL="342900" indent="-342900" algn="just">
              <a:buFont typeface="Wingdings" panose="05000000000000000000" pitchFamily="2" charset="2"/>
              <a:buChar char="q"/>
            </a:pPr>
            <a:r>
              <a:rPr lang="en-US" dirty="0"/>
              <a:t>Loading Map (transportation internal requirement)</a:t>
            </a:r>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r>
              <a:rPr lang="en-US" dirty="0"/>
              <a:t>Equipment Move Form</a:t>
            </a:r>
          </a:p>
          <a:p>
            <a:pPr marL="342900" indent="-342900" algn="just">
              <a:buFont typeface="Wingdings" panose="05000000000000000000" pitchFamily="2" charset="2"/>
              <a:buChar char="q"/>
            </a:pPr>
            <a:endParaRPr lang="en-US" b="1" dirty="0"/>
          </a:p>
          <a:p>
            <a:pPr algn="just"/>
            <a:endParaRPr lang="en-US" b="1" dirty="0"/>
          </a:p>
        </p:txBody>
      </p:sp>
    </p:spTree>
    <p:extLst>
      <p:ext uri="{BB962C8B-B14F-4D97-AF65-F5344CB8AC3E}">
        <p14:creationId xmlns:p14="http://schemas.microsoft.com/office/powerpoint/2010/main" val="904058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9"/>
          <p:cNvSpPr txBox="1">
            <a:spLocks noChangeArrowheads="1"/>
          </p:cNvSpPr>
          <p:nvPr/>
        </p:nvSpPr>
        <p:spPr bwMode="auto">
          <a:xfrm>
            <a:off x="5166" y="246806"/>
            <a:ext cx="8197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s-MX" sz="2400" b="1" dirty="0">
                <a:latin typeface="+mj-lt"/>
              </a:rPr>
              <a:t>Templates</a:t>
            </a:r>
          </a:p>
        </p:txBody>
      </p:sp>
      <p:sp>
        <p:nvSpPr>
          <p:cNvPr id="5" name="Rectangle 4"/>
          <p:cNvSpPr/>
          <p:nvPr/>
        </p:nvSpPr>
        <p:spPr>
          <a:xfrm>
            <a:off x="-18143" y="827642"/>
            <a:ext cx="9144000" cy="4770537"/>
          </a:xfrm>
          <a:prstGeom prst="rect">
            <a:avLst/>
          </a:prstGeom>
        </p:spPr>
        <p:txBody>
          <a:bodyPr wrap="square">
            <a:spAutoFit/>
          </a:bodyPr>
          <a:lstStyle/>
          <a:p>
            <a:pPr algn="just"/>
            <a:endParaRPr lang="en-US" sz="1600" b="1" dirty="0"/>
          </a:p>
          <a:p>
            <a:pPr algn="just"/>
            <a:r>
              <a:rPr lang="en-US" b="1" dirty="0"/>
              <a:t>Use below templates as per your convenience</a:t>
            </a:r>
          </a:p>
          <a:p>
            <a:pPr algn="just"/>
            <a:endParaRPr lang="en-US" b="1" dirty="0"/>
          </a:p>
          <a:p>
            <a:pPr marL="342900" indent="-342900" algn="just">
              <a:buFont typeface="Wingdings" panose="05000000000000000000" pitchFamily="2" charset="2"/>
              <a:buChar char="q"/>
            </a:pPr>
            <a:r>
              <a:rPr lang="en-US" dirty="0"/>
              <a:t>Proforma Invoice (Suggested Format)</a:t>
            </a:r>
            <a:endParaRPr lang="en-US" i="1"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marL="342900" indent="-342900" algn="just">
              <a:buFont typeface="Wingdings" panose="05000000000000000000" pitchFamily="2" charset="2"/>
              <a:buChar char="q"/>
            </a:pPr>
            <a:r>
              <a:rPr lang="en-US" dirty="0"/>
              <a:t>NAFTA Certificate of Origin   </a:t>
            </a:r>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r>
              <a:rPr lang="en-US" dirty="0"/>
              <a:t>Custom Tariff Classification Format  </a:t>
            </a:r>
            <a:r>
              <a:rPr lang="en-US" dirty="0">
                <a:effectLst>
                  <a:outerShdw blurRad="38100" dist="38100" dir="2700000" algn="tl">
                    <a:srgbClr val="000000">
                      <a:alpha val="43137"/>
                    </a:srgbClr>
                  </a:outerShdw>
                </a:effectLst>
              </a:rPr>
              <a:t> </a:t>
            </a:r>
          </a:p>
          <a:p>
            <a:pPr marL="342900" indent="-342900" algn="just">
              <a:buFont typeface="Wingdings" panose="05000000000000000000" pitchFamily="2" charset="2"/>
              <a:buChar char="q"/>
            </a:pPr>
            <a:endParaRPr lang="en-US" dirty="0"/>
          </a:p>
          <a:p>
            <a:pPr marL="285750" indent="-285750" algn="just">
              <a:buFont typeface="Arial" panose="020B0604020202020204" pitchFamily="34" charset="0"/>
              <a:buChar char="•"/>
            </a:pPr>
            <a:endParaRPr lang="en-US" dirty="0"/>
          </a:p>
          <a:p>
            <a:pPr marL="342900" indent="-342900" algn="just">
              <a:buFont typeface="Wingdings" panose="05000000000000000000" pitchFamily="2" charset="2"/>
              <a:buChar char="q"/>
            </a:pPr>
            <a:r>
              <a:rPr lang="en-US" dirty="0"/>
              <a:t>Loading Map </a:t>
            </a:r>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r>
              <a:rPr lang="en-US" dirty="0"/>
              <a:t>Equipment Move Form</a:t>
            </a:r>
          </a:p>
          <a:p>
            <a:pPr marL="342900" indent="-342900" algn="just">
              <a:buFont typeface="Wingdings" panose="05000000000000000000" pitchFamily="2" charset="2"/>
              <a:buChar char="q"/>
            </a:pPr>
            <a:endParaRPr lang="en-US" b="1" dirty="0"/>
          </a:p>
        </p:txBody>
      </p:sp>
      <p:graphicFrame>
        <p:nvGraphicFramePr>
          <p:cNvPr id="13" name="Object 12"/>
          <p:cNvGraphicFramePr>
            <a:graphicFrameLocks noChangeAspect="1"/>
          </p:cNvGraphicFramePr>
          <p:nvPr>
            <p:extLst/>
          </p:nvPr>
        </p:nvGraphicFramePr>
        <p:xfrm>
          <a:off x="4343400" y="1806063"/>
          <a:ext cx="914400" cy="771525"/>
        </p:xfrm>
        <a:graphic>
          <a:graphicData uri="http://schemas.openxmlformats.org/presentationml/2006/ole">
            <mc:AlternateContent xmlns:mc="http://schemas.openxmlformats.org/markup-compatibility/2006">
              <mc:Choice xmlns:v="urn:schemas-microsoft-com:vml" Requires="v">
                <p:oleObj spid="_x0000_s2092" name="Worksheet" showAsIcon="1" r:id="rId3" imgW="914400" imgH="771480" progId="Excel.Sheet.12">
                  <p:embed/>
                </p:oleObj>
              </mc:Choice>
              <mc:Fallback>
                <p:oleObj name="Worksheet" showAsIcon="1" r:id="rId3" imgW="914400" imgH="771480" progId="Excel.Sheet.12">
                  <p:embed/>
                  <p:pic>
                    <p:nvPicPr>
                      <p:cNvPr id="13" name="Object 12"/>
                      <p:cNvPicPr/>
                      <p:nvPr/>
                    </p:nvPicPr>
                    <p:blipFill>
                      <a:blip r:embed="rId4"/>
                      <a:stretch>
                        <a:fillRect/>
                      </a:stretch>
                    </p:blipFill>
                    <p:spPr>
                      <a:xfrm>
                        <a:off x="4343400" y="1806063"/>
                        <a:ext cx="914400" cy="771525"/>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3429000" y="2581275"/>
          <a:ext cx="914400" cy="771525"/>
        </p:xfrm>
        <a:graphic>
          <a:graphicData uri="http://schemas.openxmlformats.org/presentationml/2006/ole">
            <mc:AlternateContent xmlns:mc="http://schemas.openxmlformats.org/markup-compatibility/2006">
              <mc:Choice xmlns:v="urn:schemas-microsoft-com:vml" Requires="v">
                <p:oleObj spid="_x0000_s2093" name="Worksheet" showAsIcon="1" r:id="rId5" imgW="914400" imgH="771480" progId="Excel.Sheet.12">
                  <p:embed/>
                </p:oleObj>
              </mc:Choice>
              <mc:Fallback>
                <p:oleObj name="Worksheet" showAsIcon="1" r:id="rId5" imgW="914400" imgH="771480" progId="Excel.Sheet.12">
                  <p:embed/>
                  <p:pic>
                    <p:nvPicPr>
                      <p:cNvPr id="8" name="Object 7"/>
                      <p:cNvPicPr/>
                      <p:nvPr/>
                    </p:nvPicPr>
                    <p:blipFill>
                      <a:blip r:embed="rId6"/>
                      <a:stretch>
                        <a:fillRect/>
                      </a:stretch>
                    </p:blipFill>
                    <p:spPr>
                      <a:xfrm>
                        <a:off x="3429000" y="2581275"/>
                        <a:ext cx="914400" cy="77152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284523531"/>
              </p:ext>
            </p:extLst>
          </p:nvPr>
        </p:nvGraphicFramePr>
        <p:xfrm>
          <a:off x="4309820" y="3212910"/>
          <a:ext cx="914400" cy="771525"/>
        </p:xfrm>
        <a:graphic>
          <a:graphicData uri="http://schemas.openxmlformats.org/presentationml/2006/ole">
            <mc:AlternateContent xmlns:mc="http://schemas.openxmlformats.org/markup-compatibility/2006">
              <mc:Choice xmlns:v="urn:schemas-microsoft-com:vml" Requires="v">
                <p:oleObj spid="_x0000_s2094" name="Worksheet" showAsIcon="1" r:id="rId7" imgW="914400" imgH="771480" progId="Excel.Sheet.12">
                  <p:embed/>
                </p:oleObj>
              </mc:Choice>
              <mc:Fallback>
                <p:oleObj name="Worksheet" showAsIcon="1" r:id="rId7" imgW="914400" imgH="771480" progId="Excel.Sheet.12">
                  <p:embed/>
                  <p:pic>
                    <p:nvPicPr>
                      <p:cNvPr id="10" name="Object 9"/>
                      <p:cNvPicPr/>
                      <p:nvPr/>
                    </p:nvPicPr>
                    <p:blipFill>
                      <a:blip r:embed="rId8"/>
                      <a:stretch>
                        <a:fillRect/>
                      </a:stretch>
                    </p:blipFill>
                    <p:spPr>
                      <a:xfrm>
                        <a:off x="4309820" y="3212910"/>
                        <a:ext cx="914400" cy="771525"/>
                      </a:xfrm>
                      <a:prstGeom prst="rect">
                        <a:avLst/>
                      </a:prstGeom>
                    </p:spPr>
                  </p:pic>
                </p:oleObj>
              </mc:Fallback>
            </mc:AlternateContent>
          </a:graphicData>
        </a:graphic>
      </p:graphicFrame>
      <p:graphicFrame>
        <p:nvGraphicFramePr>
          <p:cNvPr id="2" name="Object 1"/>
          <p:cNvGraphicFramePr>
            <a:graphicFrameLocks noChangeAspect="1"/>
          </p:cNvGraphicFramePr>
          <p:nvPr>
            <p:extLst/>
          </p:nvPr>
        </p:nvGraphicFramePr>
        <p:xfrm>
          <a:off x="2819400" y="4953000"/>
          <a:ext cx="914400" cy="771525"/>
        </p:xfrm>
        <a:graphic>
          <a:graphicData uri="http://schemas.openxmlformats.org/presentationml/2006/ole">
            <mc:AlternateContent xmlns:mc="http://schemas.openxmlformats.org/markup-compatibility/2006">
              <mc:Choice xmlns:v="urn:schemas-microsoft-com:vml" Requires="v">
                <p:oleObj spid="_x0000_s2095" name="Worksheet" showAsIcon="1" r:id="rId9" imgW="914400" imgH="771480" progId="Excel.Sheet.12">
                  <p:embed/>
                </p:oleObj>
              </mc:Choice>
              <mc:Fallback>
                <p:oleObj name="Worksheet" showAsIcon="1" r:id="rId9" imgW="914400" imgH="771480" progId="Excel.Sheet.12">
                  <p:embed/>
                  <p:pic>
                    <p:nvPicPr>
                      <p:cNvPr id="2" name="Object 1"/>
                      <p:cNvPicPr/>
                      <p:nvPr/>
                    </p:nvPicPr>
                    <p:blipFill>
                      <a:blip r:embed="rId10"/>
                      <a:stretch>
                        <a:fillRect/>
                      </a:stretch>
                    </p:blipFill>
                    <p:spPr>
                      <a:xfrm>
                        <a:off x="2819400" y="4953000"/>
                        <a:ext cx="914400" cy="771525"/>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176962283"/>
              </p:ext>
            </p:extLst>
          </p:nvPr>
        </p:nvGraphicFramePr>
        <p:xfrm>
          <a:off x="1845590" y="4114799"/>
          <a:ext cx="914400" cy="771525"/>
        </p:xfrm>
        <a:graphic>
          <a:graphicData uri="http://schemas.openxmlformats.org/presentationml/2006/ole">
            <mc:AlternateContent xmlns:mc="http://schemas.openxmlformats.org/markup-compatibility/2006">
              <mc:Choice xmlns:v="urn:schemas-microsoft-com:vml" Requires="v">
                <p:oleObj spid="_x0000_s2096" name="Worksheet" showAsIcon="1" r:id="rId11" imgW="914400" imgH="771480" progId="Excel.Sheet.12">
                  <p:embed/>
                </p:oleObj>
              </mc:Choice>
              <mc:Fallback>
                <p:oleObj name="Worksheet" showAsIcon="1" r:id="rId11" imgW="914400" imgH="771480" progId="Excel.Sheet.12">
                  <p:embed/>
                  <p:pic>
                    <p:nvPicPr>
                      <p:cNvPr id="3" name="Object 2"/>
                      <p:cNvPicPr/>
                      <p:nvPr/>
                    </p:nvPicPr>
                    <p:blipFill>
                      <a:blip r:embed="rId12"/>
                      <a:stretch>
                        <a:fillRect/>
                      </a:stretch>
                    </p:blipFill>
                    <p:spPr>
                      <a:xfrm>
                        <a:off x="1845590" y="4114799"/>
                        <a:ext cx="914400" cy="771525"/>
                      </a:xfrm>
                      <a:prstGeom prst="rect">
                        <a:avLst/>
                      </a:prstGeom>
                    </p:spPr>
                  </p:pic>
                </p:oleObj>
              </mc:Fallback>
            </mc:AlternateContent>
          </a:graphicData>
        </a:graphic>
      </p:graphicFrame>
      <p:graphicFrame>
        <p:nvGraphicFramePr>
          <p:cNvPr id="4" name="Object 3">
            <a:hlinkClick r:id="" action="ppaction://ole?verb=0"/>
          </p:cNvPr>
          <p:cNvGraphicFramePr>
            <a:graphicFrameLocks noChangeAspect="1"/>
          </p:cNvGraphicFramePr>
          <p:nvPr>
            <p:extLst>
              <p:ext uri="{D42A27DB-BD31-4B8C-83A1-F6EECF244321}">
                <p14:modId xmlns:p14="http://schemas.microsoft.com/office/powerpoint/2010/main" val="374266965"/>
              </p:ext>
            </p:extLst>
          </p:nvPr>
        </p:nvGraphicFramePr>
        <p:xfrm>
          <a:off x="2852980" y="4123307"/>
          <a:ext cx="914400" cy="771525"/>
        </p:xfrm>
        <a:graphic>
          <a:graphicData uri="http://schemas.openxmlformats.org/presentationml/2006/ole">
            <mc:AlternateContent xmlns:mc="http://schemas.openxmlformats.org/markup-compatibility/2006">
              <mc:Choice xmlns:v="urn:schemas-microsoft-com:vml" Requires="v">
                <p:oleObj spid="_x0000_s2097" name="Presentation" showAsIcon="1" r:id="rId13" imgW="914400" imgH="771480" progId="PowerPoint.Show.12">
                  <p:embed/>
                </p:oleObj>
              </mc:Choice>
              <mc:Fallback>
                <p:oleObj name="Presentation" showAsIcon="1" r:id="rId13" imgW="914400" imgH="771480" progId="PowerPoint.Show.12">
                  <p:embed/>
                  <p:pic>
                    <p:nvPicPr>
                      <p:cNvPr id="4" name="Object 3">
                        <a:hlinkClick r:id="" action="ppaction://ole?verb=0"/>
                      </p:cNvPr>
                      <p:cNvPicPr/>
                      <p:nvPr/>
                    </p:nvPicPr>
                    <p:blipFill>
                      <a:blip r:embed="rId14"/>
                      <a:stretch>
                        <a:fillRect/>
                      </a:stretch>
                    </p:blipFill>
                    <p:spPr>
                      <a:xfrm>
                        <a:off x="2852980" y="4123307"/>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649200083"/>
      </p:ext>
    </p:extLst>
  </p:cSld>
  <p:clrMapOvr>
    <a:masterClrMapping/>
  </p:clrMapOvr>
</p:sld>
</file>

<file path=ppt/theme/theme1.xml><?xml version="1.0" encoding="utf-8"?>
<a:theme xmlns:a="http://schemas.openxmlformats.org/drawingml/2006/main" name="Nexteer PPT_template">
  <a:themeElements>
    <a:clrScheme name="Nexteer PPT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exteer PPT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xteer PPT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xteer PPT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xteer PPT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xteer PPT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xteer PPT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xteer PPT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xteer PPT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xteer PPT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xteer PPT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xteer PPT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xteer PPT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xteer PPT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4186</TotalTime>
  <Words>625</Words>
  <Application>Microsoft Office PowerPoint</Application>
  <PresentationFormat>On-screen Show (4:3)</PresentationFormat>
  <Paragraphs>162</Paragraphs>
  <Slides>13</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0" baseType="lpstr">
      <vt:lpstr>Arial</vt:lpstr>
      <vt:lpstr>Calibri</vt:lpstr>
      <vt:lpstr>Symbol</vt:lpstr>
      <vt:lpstr>Wingdings</vt:lpstr>
      <vt:lpstr>Nexteer PPT_template</vt:lpstr>
      <vt:lpstr>Worksheet</vt:lpstr>
      <vt:lpstr>Presentation</vt:lpstr>
      <vt:lpstr>               Wooden Packaging   </vt:lpstr>
      <vt:lpstr>Wooden Packaging</vt:lpstr>
      <vt:lpstr>               NAFTA Certificate   </vt:lpstr>
      <vt:lpstr>NAFTA Certificate of Origin for Mexico Customs</vt:lpstr>
      <vt:lpstr>          Packing, Loading and Transportation  Requirements for Cross Dock  Inspection   </vt:lpstr>
      <vt:lpstr>How to Pack the Equipment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Honeywell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E501785</dc:creator>
  <cp:lastModifiedBy>Lisa Thompson</cp:lastModifiedBy>
  <cp:revision>375</cp:revision>
  <cp:lastPrinted>2016-11-24T20:45:43Z</cp:lastPrinted>
  <dcterms:created xsi:type="dcterms:W3CDTF">2013-11-12T23:18:08Z</dcterms:created>
  <dcterms:modified xsi:type="dcterms:W3CDTF">2017-05-24T11:35:00Z</dcterms:modified>
</cp:coreProperties>
</file>