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327" r:id="rId2"/>
    <p:sldId id="328" r:id="rId3"/>
    <p:sldId id="304" r:id="rId4"/>
    <p:sldId id="329" r:id="rId5"/>
    <p:sldId id="330" r:id="rId6"/>
    <p:sldId id="331" r:id="rId7"/>
    <p:sldId id="332" r:id="rId8"/>
    <p:sldId id="333" r:id="rId9"/>
    <p:sldId id="334" r:id="rId10"/>
    <p:sldId id="335" r:id="rId11"/>
    <p:sldId id="336" r:id="rId12"/>
    <p:sldId id="337" r:id="rId13"/>
    <p:sldId id="338" r:id="rId14"/>
    <p:sldId id="339" r:id="rId15"/>
    <p:sldId id="340" r:id="rId16"/>
    <p:sldId id="346" r:id="rId17"/>
    <p:sldId id="342" r:id="rId18"/>
    <p:sldId id="343" r:id="rId19"/>
    <p:sldId id="344" r:id="rId20"/>
    <p:sldId id="345" r:id="rId2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33CC"/>
    <a:srgbClr val="009999"/>
    <a:srgbClr val="FF6600"/>
    <a:srgbClr val="FF9900"/>
    <a:srgbClr val="FFCCCC"/>
    <a:srgbClr val="CCECFF"/>
    <a:srgbClr val="33CCFF"/>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94660"/>
  </p:normalViewPr>
  <p:slideViewPr>
    <p:cSldViewPr>
      <p:cViewPr varScale="1">
        <p:scale>
          <a:sx n="104" d="100"/>
          <a:sy n="104" d="100"/>
        </p:scale>
        <p:origin x="162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88E0606-E11F-49CB-8220-E033DDB89308}" type="datetimeFigureOut">
              <a:rPr lang="es-MX" smtClean="0"/>
              <a:t>24/05/2017</a:t>
            </a:fld>
            <a:endParaRPr lang="es-MX"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937D5F5-C6FB-4EC5-8A29-A19952A24ACA}" type="slidenum">
              <a:rPr lang="es-MX" smtClean="0"/>
              <a:t>‹#›</a:t>
            </a:fld>
            <a:endParaRPr lang="es-MX" dirty="0"/>
          </a:p>
        </p:txBody>
      </p:sp>
    </p:spTree>
    <p:extLst>
      <p:ext uri="{BB962C8B-B14F-4D97-AF65-F5344CB8AC3E}">
        <p14:creationId xmlns:p14="http://schemas.microsoft.com/office/powerpoint/2010/main" val="2720303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3600F3DC-AFA7-40D1-A4A0-CA374B9D7649}" type="datetimeFigureOut">
              <a:rPr lang="en-US"/>
              <a:pPr>
                <a:defRPr/>
              </a:pPr>
              <a:t>5/24/2017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96351E6C-4654-462F-A8F6-9BFDC79701E6}" type="slidenum">
              <a:rPr lang="en-US"/>
              <a:pPr>
                <a:defRPr/>
              </a:pPr>
              <a:t>‹#›</a:t>
            </a:fld>
            <a:endParaRPr lang="en-US" dirty="0"/>
          </a:p>
        </p:txBody>
      </p:sp>
    </p:spTree>
    <p:extLst>
      <p:ext uri="{BB962C8B-B14F-4D97-AF65-F5344CB8AC3E}">
        <p14:creationId xmlns:p14="http://schemas.microsoft.com/office/powerpoint/2010/main" val="18121574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6351E6C-4654-462F-A8F6-9BFDC79701E6}" type="slidenum">
              <a:rPr lang="en-US" smtClean="0"/>
              <a:pPr>
                <a:defRPr/>
              </a:pPr>
              <a:t>4</a:t>
            </a:fld>
            <a:endParaRPr lang="en-US" dirty="0"/>
          </a:p>
        </p:txBody>
      </p:sp>
    </p:spTree>
    <p:extLst>
      <p:ext uri="{BB962C8B-B14F-4D97-AF65-F5344CB8AC3E}">
        <p14:creationId xmlns:p14="http://schemas.microsoft.com/office/powerpoint/2010/main" val="2899025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w="9525"/>
        </p:spPr>
        <p:txBody>
          <a:bodyPr/>
          <a:lstStyle/>
          <a:p>
            <a:endParaRPr lang="es-MX" dirty="0"/>
          </a:p>
        </p:txBody>
      </p:sp>
    </p:spTree>
    <p:extLst>
      <p:ext uri="{BB962C8B-B14F-4D97-AF65-F5344CB8AC3E}">
        <p14:creationId xmlns:p14="http://schemas.microsoft.com/office/powerpoint/2010/main" val="2672013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w="9525"/>
        </p:spPr>
        <p:txBody>
          <a:bodyPr/>
          <a:lstStyle/>
          <a:p>
            <a:endParaRPr lang="es-MX" dirty="0"/>
          </a:p>
        </p:txBody>
      </p:sp>
    </p:spTree>
    <p:extLst>
      <p:ext uri="{BB962C8B-B14F-4D97-AF65-F5344CB8AC3E}">
        <p14:creationId xmlns:p14="http://schemas.microsoft.com/office/powerpoint/2010/main" val="54270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w="9525"/>
        </p:spPr>
        <p:txBody>
          <a:bodyPr/>
          <a:lstStyle/>
          <a:p>
            <a:endParaRPr lang="es-MX" dirty="0"/>
          </a:p>
        </p:txBody>
      </p:sp>
    </p:spTree>
    <p:extLst>
      <p:ext uri="{BB962C8B-B14F-4D97-AF65-F5344CB8AC3E}">
        <p14:creationId xmlns:p14="http://schemas.microsoft.com/office/powerpoint/2010/main" val="21046942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TitlePageRev-JMJ_R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7" descr="Nexteer_rgb"/>
          <p:cNvPicPr>
            <a:picLocks noChangeAspect="1" noChangeArrowheads="1"/>
          </p:cNvPicPr>
          <p:nvPr/>
        </p:nvPicPr>
        <p:blipFill>
          <a:blip r:embed="rId3" cstate="print"/>
          <a:srcRect/>
          <a:stretch>
            <a:fillRect/>
          </a:stretch>
        </p:blipFill>
        <p:spPr bwMode="auto">
          <a:xfrm>
            <a:off x="6629400" y="6019800"/>
            <a:ext cx="2209800" cy="430213"/>
          </a:xfrm>
          <a:prstGeom prst="rect">
            <a:avLst/>
          </a:prstGeom>
          <a:noFill/>
          <a:ln w="9525">
            <a:noFill/>
            <a:miter lim="800000"/>
            <a:headEnd/>
            <a:tailEnd/>
          </a:ln>
        </p:spPr>
      </p:pic>
      <p:sp>
        <p:nvSpPr>
          <p:cNvPr id="156674" name="Rectangle 2"/>
          <p:cNvSpPr>
            <a:spLocks noGrp="1" noChangeArrowheads="1"/>
          </p:cNvSpPr>
          <p:nvPr>
            <p:ph type="ctrTitle"/>
          </p:nvPr>
        </p:nvSpPr>
        <p:spPr>
          <a:xfrm>
            <a:off x="508000" y="1447800"/>
            <a:ext cx="8099425" cy="1262063"/>
          </a:xfrm>
        </p:spPr>
        <p:txBody>
          <a:bodyPr anchor="b"/>
          <a:lstStyle>
            <a:lvl1pPr algn="ctr">
              <a:defRPr sz="3600">
                <a:solidFill>
                  <a:srgbClr val="E31937"/>
                </a:solidFill>
              </a:defRPr>
            </a:lvl1pPr>
          </a:lstStyle>
          <a:p>
            <a:r>
              <a:rPr lang="en-US"/>
              <a:t>Click to edit Master title style</a:t>
            </a:r>
          </a:p>
        </p:txBody>
      </p:sp>
      <p:sp>
        <p:nvSpPr>
          <p:cNvPr id="156675" name="Rectangle 3"/>
          <p:cNvSpPr>
            <a:spLocks noGrp="1" noChangeArrowheads="1"/>
          </p:cNvSpPr>
          <p:nvPr>
            <p:ph type="subTitle" idx="1"/>
          </p:nvPr>
        </p:nvSpPr>
        <p:spPr>
          <a:xfrm>
            <a:off x="1089025" y="2819400"/>
            <a:ext cx="6931025" cy="530225"/>
          </a:xfrm>
        </p:spPr>
        <p:txBody>
          <a:bodyPr/>
          <a:lstStyle>
            <a:lvl1pPr marL="0" indent="0" algn="ctr">
              <a:buFont typeface="Wingdings" pitchFamily="2" charset="2"/>
              <a:buNone/>
              <a:defRPr sz="1600">
                <a:solidFill>
                  <a:srgbClr val="000000"/>
                </a:solidFill>
              </a:defRPr>
            </a:lvl1pPr>
          </a:lstStyle>
          <a:p>
            <a:r>
              <a:rPr lang="en-US"/>
              <a:t>Click to edit Master subtitle style</a:t>
            </a:r>
          </a:p>
        </p:txBody>
      </p:sp>
    </p:spTree>
    <p:extLst>
      <p:ext uri="{BB962C8B-B14F-4D97-AF65-F5344CB8AC3E}">
        <p14:creationId xmlns:p14="http://schemas.microsoft.com/office/powerpoint/2010/main" val="923216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xfrm>
            <a:off x="8153400" y="6477000"/>
            <a:ext cx="685800" cy="228600"/>
          </a:xfrm>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
        <p:nvSpPr>
          <p:cNvPr id="5" name="Rectangle 4"/>
          <p:cNvSpPr/>
          <p:nvPr userDrawn="1"/>
        </p:nvSpPr>
        <p:spPr>
          <a:xfrm>
            <a:off x="152400" y="6400800"/>
            <a:ext cx="1219200" cy="381000"/>
          </a:xfrm>
          <a:prstGeom prst="rect">
            <a:avLst/>
          </a:prstGeom>
          <a:solidFill>
            <a:schemeClr val="bg1"/>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394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93326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690647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772389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1042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1075746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1036590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256839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22516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2680732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fld id="{92697E77-9810-4FF9-BFF0-A4C4C658208B}" type="slidenum">
              <a:rPr lang="es-MX" smtClean="0">
                <a:solidFill>
                  <a:srgbClr val="000000"/>
                </a:solidFill>
              </a:rPr>
              <a:pPr/>
              <a:t>‹#›</a:t>
            </a:fld>
            <a:endParaRPr lang="es-MX" dirty="0">
              <a:solidFill>
                <a:srgbClr val="000000"/>
              </a:solidFill>
            </a:endParaRPr>
          </a:p>
        </p:txBody>
      </p:sp>
    </p:spTree>
    <p:extLst>
      <p:ext uri="{BB962C8B-B14F-4D97-AF65-F5344CB8AC3E}">
        <p14:creationId xmlns:p14="http://schemas.microsoft.com/office/powerpoint/2010/main" val="3450004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28600" y="3124200"/>
            <a:ext cx="6477000" cy="875777"/>
          </a:xfrm>
        </p:spPr>
        <p:txBody>
          <a:bodyPr>
            <a:normAutofit/>
          </a:bodyPr>
          <a:lstStyle>
            <a:lvl1pPr algn="l">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228600" y="4267200"/>
            <a:ext cx="8686800" cy="4572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hasCustomPrompt="1"/>
          </p:nvPr>
        </p:nvSpPr>
        <p:spPr>
          <a:xfrm>
            <a:off x="4876800" y="5791200"/>
            <a:ext cx="4191000" cy="381000"/>
          </a:xfrm>
        </p:spPr>
        <p:txBody>
          <a:bodyPr>
            <a:noAutofit/>
          </a:bodyPr>
          <a:lstStyle>
            <a:lvl1pPr marL="0" indent="0" algn="r">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 presenter information</a:t>
            </a:r>
          </a:p>
        </p:txBody>
      </p:sp>
    </p:spTree>
    <p:extLst>
      <p:ext uri="{BB962C8B-B14F-4D97-AF65-F5344CB8AC3E}">
        <p14:creationId xmlns:p14="http://schemas.microsoft.com/office/powerpoint/2010/main" val="373951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3010" name="Picture 13"/>
          <p:cNvPicPr>
            <a:picLocks noChangeAspect="1" noChangeArrowheads="1"/>
          </p:cNvPicPr>
          <p:nvPr/>
        </p:nvPicPr>
        <p:blipFill>
          <a:blip r:embed="rId15" cstate="print"/>
          <a:srcRect/>
          <a:stretch>
            <a:fillRect/>
          </a:stretch>
        </p:blipFill>
        <p:spPr bwMode="auto">
          <a:xfrm>
            <a:off x="0" y="0"/>
            <a:ext cx="9144000" cy="1035050"/>
          </a:xfrm>
          <a:prstGeom prst="rect">
            <a:avLst/>
          </a:prstGeom>
          <a:noFill/>
          <a:ln w="9525">
            <a:noFill/>
            <a:miter lim="800000"/>
            <a:headEnd/>
            <a:tailEnd/>
          </a:ln>
        </p:spPr>
      </p:pic>
      <p:pic>
        <p:nvPicPr>
          <p:cNvPr id="43011" name="Picture 14" descr="Nexteer_rgb"/>
          <p:cNvPicPr>
            <a:picLocks noChangeAspect="1" noChangeArrowheads="1"/>
          </p:cNvPicPr>
          <p:nvPr/>
        </p:nvPicPr>
        <p:blipFill>
          <a:blip r:embed="rId16" cstate="print"/>
          <a:srcRect/>
          <a:stretch>
            <a:fillRect/>
          </a:stretch>
        </p:blipFill>
        <p:spPr bwMode="auto">
          <a:xfrm>
            <a:off x="6553200" y="298450"/>
            <a:ext cx="2133600" cy="414338"/>
          </a:xfrm>
          <a:prstGeom prst="rect">
            <a:avLst/>
          </a:prstGeom>
          <a:noFill/>
          <a:ln w="9525">
            <a:noFill/>
            <a:miter lim="800000"/>
            <a:headEnd/>
            <a:tailEnd/>
          </a:ln>
        </p:spPr>
      </p:pic>
      <p:sp>
        <p:nvSpPr>
          <p:cNvPr id="43012" name="Rectangle 2"/>
          <p:cNvSpPr>
            <a:spLocks noGrp="1" noChangeArrowheads="1"/>
          </p:cNvSpPr>
          <p:nvPr>
            <p:ph type="title"/>
          </p:nvPr>
        </p:nvSpPr>
        <p:spPr bwMode="auto">
          <a:xfrm>
            <a:off x="457200" y="76200"/>
            <a:ext cx="5943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3013" name="Rectangle 3"/>
          <p:cNvSpPr>
            <a:spLocks noGrp="1" noChangeArrowheads="1"/>
          </p:cNvSpPr>
          <p:nvPr>
            <p:ph type="body" idx="1"/>
          </p:nvPr>
        </p:nvSpPr>
        <p:spPr bwMode="auto">
          <a:xfrm>
            <a:off x="457200" y="1295400"/>
            <a:ext cx="8229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5652" name="Rectangle 4"/>
          <p:cNvSpPr>
            <a:spLocks noGrp="1" noChangeArrowheads="1"/>
          </p:cNvSpPr>
          <p:nvPr>
            <p:ph type="sldNum" sz="quarter" idx="4"/>
          </p:nvPr>
        </p:nvSpPr>
        <p:spPr bwMode="auto">
          <a:xfrm>
            <a:off x="8107363" y="6608763"/>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atin typeface="Arial" charset="0"/>
              </a:defRPr>
            </a:lvl1pPr>
          </a:lstStyle>
          <a:p>
            <a:pPr fontAlgn="auto">
              <a:spcBef>
                <a:spcPts val="0"/>
              </a:spcBef>
              <a:spcAft>
                <a:spcPts val="0"/>
              </a:spcAft>
            </a:pPr>
            <a:fld id="{92697E77-9810-4FF9-BFF0-A4C4C658208B}" type="slidenum">
              <a:rPr lang="es-MX" smtClean="0">
                <a:solidFill>
                  <a:srgbClr val="000000"/>
                </a:solidFill>
              </a:rPr>
              <a:pPr fontAlgn="auto">
                <a:spcBef>
                  <a:spcPts val="0"/>
                </a:spcBef>
                <a:spcAft>
                  <a:spcPts val="0"/>
                </a:spcAft>
              </a:pPr>
              <a:t>‹#›</a:t>
            </a:fld>
            <a:endParaRPr lang="es-MX" dirty="0">
              <a:solidFill>
                <a:srgbClr val="000000"/>
              </a:solidFill>
            </a:endParaRPr>
          </a:p>
        </p:txBody>
      </p:sp>
      <p:sp>
        <p:nvSpPr>
          <p:cNvPr id="155664" name="Rectangle 16"/>
          <p:cNvSpPr>
            <a:spLocks noChangeArrowheads="1"/>
          </p:cNvSpPr>
          <p:nvPr/>
        </p:nvSpPr>
        <p:spPr bwMode="auto">
          <a:xfrm>
            <a:off x="152400" y="6629400"/>
            <a:ext cx="4495800" cy="325438"/>
          </a:xfrm>
          <a:prstGeom prst="rect">
            <a:avLst/>
          </a:prstGeom>
          <a:noFill/>
          <a:ln w="9525">
            <a:noFill/>
            <a:miter lim="800000"/>
            <a:headEnd/>
            <a:tailEnd/>
          </a:ln>
          <a:effectLst/>
        </p:spPr>
        <p:txBody>
          <a:bodyPr/>
          <a:lstStyle/>
          <a:p>
            <a:pPr fontAlgn="auto">
              <a:spcBef>
                <a:spcPts val="0"/>
              </a:spcBef>
              <a:spcAft>
                <a:spcPts val="0"/>
              </a:spcAft>
              <a:defRPr/>
            </a:pPr>
            <a:r>
              <a:rPr lang="en-US" sz="800" dirty="0">
                <a:solidFill>
                  <a:srgbClr val="000000"/>
                </a:solidFill>
                <a:latin typeface="Arial"/>
              </a:rPr>
              <a:t>Nexteer Confidential</a:t>
            </a:r>
            <a:endParaRPr lang="en-US" sz="800" i="1" dirty="0">
              <a:solidFill>
                <a:srgbClr val="000000"/>
              </a:solidFill>
              <a:latin typeface="Arial"/>
            </a:endParaRPr>
          </a:p>
        </p:txBody>
      </p:sp>
    </p:spTree>
    <p:extLst>
      <p:ext uri="{BB962C8B-B14F-4D97-AF65-F5344CB8AC3E}">
        <p14:creationId xmlns:p14="http://schemas.microsoft.com/office/powerpoint/2010/main" val="1662131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1775" indent="-231775" algn="l" defTabSz="738188" rtl="0" eaLnBrk="1" fontAlgn="base" hangingPunct="1">
        <a:spcBef>
          <a:spcPct val="20000"/>
        </a:spcBef>
        <a:spcAft>
          <a:spcPct val="0"/>
        </a:spcAft>
        <a:buClr>
          <a:srgbClr val="E31937"/>
        </a:buClr>
        <a:buSzPct val="75000"/>
        <a:buFont typeface="Wingdings" pitchFamily="2" charset="2"/>
        <a:buChar char="n"/>
        <a:defRPr sz="2400">
          <a:solidFill>
            <a:schemeClr val="tx1"/>
          </a:solidFill>
          <a:latin typeface="+mn-lt"/>
          <a:ea typeface="+mn-ea"/>
          <a:cs typeface="+mn-cs"/>
        </a:defRPr>
      </a:lvl1pPr>
      <a:lvl2pPr marL="571500" indent="-225425" algn="l" defTabSz="738188" rtl="0" eaLnBrk="1" fontAlgn="base" hangingPunct="1">
        <a:spcBef>
          <a:spcPct val="20000"/>
        </a:spcBef>
        <a:spcAft>
          <a:spcPct val="0"/>
        </a:spcAft>
        <a:buClr>
          <a:srgbClr val="E31937"/>
        </a:buClr>
        <a:buSzPct val="75000"/>
        <a:buFont typeface="Symbol" pitchFamily="18" charset="2"/>
        <a:buChar char="-"/>
        <a:defRPr sz="2000">
          <a:solidFill>
            <a:schemeClr val="tx1"/>
          </a:solidFill>
          <a:latin typeface="+mn-lt"/>
        </a:defRPr>
      </a:lvl2pPr>
      <a:lvl3pPr marL="974725" indent="-228600" algn="l" defTabSz="738188" rtl="0" eaLnBrk="1" fontAlgn="base" hangingPunct="1">
        <a:spcBef>
          <a:spcPct val="20000"/>
        </a:spcBef>
        <a:spcAft>
          <a:spcPct val="0"/>
        </a:spcAft>
        <a:buClr>
          <a:srgbClr val="E31937"/>
        </a:buClr>
        <a:buSzPct val="75000"/>
        <a:buFont typeface="Wingdings" pitchFamily="2" charset="2"/>
        <a:buChar char=""/>
        <a:defRPr>
          <a:solidFill>
            <a:schemeClr val="tx1"/>
          </a:solidFill>
          <a:latin typeface="+mn-lt"/>
        </a:defRPr>
      </a:lvl3pPr>
      <a:lvl4pPr marL="1317625" indent="-228600" algn="l" defTabSz="738188" rtl="0" eaLnBrk="1" fontAlgn="base" hangingPunct="1">
        <a:spcBef>
          <a:spcPct val="20000"/>
        </a:spcBef>
        <a:spcAft>
          <a:spcPct val="0"/>
        </a:spcAft>
        <a:buClr>
          <a:srgbClr val="E31937"/>
        </a:buClr>
        <a:buSzPct val="75000"/>
        <a:buFont typeface="Wingdings" pitchFamily="2" charset="2"/>
        <a:buChar char="n"/>
        <a:defRPr sz="1600">
          <a:solidFill>
            <a:schemeClr val="tx1"/>
          </a:solidFill>
          <a:latin typeface="+mn-lt"/>
        </a:defRPr>
      </a:lvl4pPr>
      <a:lvl5pPr marL="17160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5pPr>
      <a:lvl6pPr marL="21732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6pPr>
      <a:lvl7pPr marL="26304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7pPr>
      <a:lvl8pPr marL="30876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8pPr>
      <a:lvl9pPr marL="3544888" indent="-228600" algn="l" defTabSz="738188" rtl="0" eaLnBrk="1" fontAlgn="base" hangingPunct="1">
        <a:spcBef>
          <a:spcPct val="20000"/>
        </a:spcBef>
        <a:spcAft>
          <a:spcPct val="0"/>
        </a:spcAft>
        <a:buClr>
          <a:srgbClr val="E31937"/>
        </a:buClr>
        <a:buSzPct val="7500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NexteerMXcrossboder@nexteer.com" TargetMode="External"/><Relationship Id="rId5" Type="http://schemas.openxmlformats.org/officeDocument/2006/relationships/hyperlink" Target="mailto:machine.moves@nexteer.com" TargetMode="Externa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machine.moves@nexteer.com" TargetMode="External"/><Relationship Id="rId2" Type="http://schemas.openxmlformats.org/officeDocument/2006/relationships/hyperlink" Target="mailto:NexteerMXcrossboder@nexteer.com"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4" y="0"/>
            <a:ext cx="9126415" cy="6519863"/>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Legal Requirements to Import </a:t>
            </a:r>
            <a:br>
              <a:rPr lang="en-US" sz="3200" dirty="0"/>
            </a:br>
            <a:r>
              <a:rPr lang="en-US" sz="3200" dirty="0"/>
              <a:t>Machinery and Equipment into Mexico</a:t>
            </a:r>
            <a:br>
              <a:rPr lang="en-US" sz="3200" dirty="0"/>
            </a:br>
            <a:br>
              <a:rPr lang="en-US" sz="3200" dirty="0"/>
            </a:br>
            <a:br>
              <a:rPr lang="en-US" sz="3200" dirty="0"/>
            </a:br>
            <a:r>
              <a:rPr lang="en-US" sz="3200" dirty="0"/>
              <a:t> </a:t>
            </a:r>
            <a:br>
              <a:rPr lang="es-MX" sz="3200" dirty="0"/>
            </a:br>
            <a:br>
              <a:rPr lang="es-MX" sz="3200" dirty="0"/>
            </a:br>
            <a:br>
              <a:rPr lang="es-MX" dirty="0"/>
            </a:br>
            <a:endParaRPr lang="es-MX" dirty="0"/>
          </a:p>
        </p:txBody>
      </p:sp>
    </p:spTree>
    <p:extLst>
      <p:ext uri="{BB962C8B-B14F-4D97-AF65-F5344CB8AC3E}">
        <p14:creationId xmlns:p14="http://schemas.microsoft.com/office/powerpoint/2010/main" val="1586341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6553200" cy="914400"/>
          </a:xfrm>
        </p:spPr>
        <p:txBody>
          <a:bodyPr/>
          <a:lstStyle/>
          <a:p>
            <a:r>
              <a:rPr lang="en-US" sz="2300" dirty="0"/>
              <a:t>Guidance for Importing Fixed Assets into Mexico</a:t>
            </a:r>
            <a:endParaRPr lang="es-MX" sz="2300" dirty="0"/>
          </a:p>
        </p:txBody>
      </p:sp>
      <p:sp>
        <p:nvSpPr>
          <p:cNvPr id="8" name="TextBox 7"/>
          <p:cNvSpPr txBox="1"/>
          <p:nvPr/>
        </p:nvSpPr>
        <p:spPr>
          <a:xfrm>
            <a:off x="-1" y="744915"/>
            <a:ext cx="9137073" cy="6494085"/>
          </a:xfrm>
          <a:prstGeom prst="rect">
            <a:avLst/>
          </a:prstGeom>
          <a:noFill/>
        </p:spPr>
        <p:txBody>
          <a:bodyPr wrap="square" rtlCol="0">
            <a:spAutoFit/>
          </a:bodyPr>
          <a:lstStyle/>
          <a:p>
            <a:pPr algn="just"/>
            <a:endParaRPr lang="en-US" sz="2000" dirty="0"/>
          </a:p>
          <a:p>
            <a:pPr algn="just"/>
            <a:r>
              <a:rPr lang="en-US" sz="2000" b="1" dirty="0"/>
              <a:t>Scope</a:t>
            </a:r>
            <a:r>
              <a:rPr lang="en-US" sz="2000" dirty="0"/>
              <a:t>: This document describes all the shipping documentation and information required to support the Mexico Customs declaration for importing </a:t>
            </a:r>
          </a:p>
          <a:p>
            <a:pPr algn="just"/>
            <a:r>
              <a:rPr lang="en-US" sz="2000" dirty="0"/>
              <a:t>Fixed Assets coming into Mexico. </a:t>
            </a:r>
          </a:p>
          <a:p>
            <a:pPr algn="just"/>
            <a:endParaRPr lang="en-US" sz="2000" dirty="0"/>
          </a:p>
          <a:p>
            <a:pPr algn="just"/>
            <a:endParaRPr lang="en-US" sz="2000" dirty="0"/>
          </a:p>
          <a:p>
            <a:pPr algn="just"/>
            <a:r>
              <a:rPr lang="en-US" sz="2000" dirty="0"/>
              <a:t>The guide is divided in five sections:</a:t>
            </a:r>
          </a:p>
          <a:p>
            <a:pPr algn="just"/>
            <a:endParaRPr lang="en-US" sz="2000" dirty="0"/>
          </a:p>
          <a:p>
            <a:pPr marL="285750" indent="-285750" algn="just">
              <a:buFont typeface="Arial" panose="020B0604020202020204" pitchFamily="34" charset="0"/>
              <a:buChar char="•"/>
            </a:pPr>
            <a:r>
              <a:rPr lang="en-US" sz="2000" dirty="0"/>
              <a:t>Summary</a:t>
            </a:r>
          </a:p>
          <a:p>
            <a:pPr marL="285750" indent="-285750" algn="just">
              <a:buFont typeface="Arial" panose="020B0604020202020204" pitchFamily="34" charset="0"/>
              <a:buChar char="•"/>
            </a:pPr>
            <a:endParaRPr lang="en-US" sz="2000" dirty="0"/>
          </a:p>
          <a:p>
            <a:pPr marL="285750" indent="-285750" algn="just">
              <a:buFont typeface="Arial" panose="020B0604020202020204" pitchFamily="34" charset="0"/>
              <a:buChar char="•"/>
            </a:pPr>
            <a:r>
              <a:rPr lang="en-US" sz="2000" dirty="0"/>
              <a:t>Proforma Invoice Elements</a:t>
            </a:r>
          </a:p>
          <a:p>
            <a:pPr algn="just"/>
            <a:endParaRPr lang="en-US" sz="2000" dirty="0"/>
          </a:p>
          <a:p>
            <a:pPr marL="285750" indent="-285750" algn="just">
              <a:buFont typeface="Arial" panose="020B0604020202020204" pitchFamily="34" charset="0"/>
              <a:buChar char="•"/>
            </a:pPr>
            <a:r>
              <a:rPr lang="en-US" sz="2000" dirty="0"/>
              <a:t>Customs Tariff Classification </a:t>
            </a:r>
          </a:p>
          <a:p>
            <a:pPr algn="just"/>
            <a:endParaRPr lang="en-US" sz="2000" dirty="0"/>
          </a:p>
          <a:p>
            <a:pPr marL="285750" indent="-285750" algn="just">
              <a:buFont typeface="Arial" panose="020B0604020202020204" pitchFamily="34" charset="0"/>
              <a:buChar char="•"/>
            </a:pPr>
            <a:r>
              <a:rPr lang="en-US" sz="2000" dirty="0"/>
              <a:t>NAFTA Certificate</a:t>
            </a:r>
          </a:p>
          <a:p>
            <a:pPr marL="285750" indent="-285750" algn="just">
              <a:buFont typeface="Arial" panose="020B0604020202020204" pitchFamily="34" charset="0"/>
              <a:buChar char="•"/>
            </a:pPr>
            <a:endParaRPr lang="en-US" sz="2000" dirty="0"/>
          </a:p>
          <a:p>
            <a:pPr marL="285750" indent="-285750" algn="just">
              <a:buFont typeface="Arial" panose="020B0604020202020204" pitchFamily="34" charset="0"/>
              <a:buChar char="•"/>
            </a:pPr>
            <a:r>
              <a:rPr lang="en-US" sz="2000" dirty="0"/>
              <a:t>Packaging and Transportation Requirements</a:t>
            </a:r>
          </a:p>
          <a:p>
            <a:pPr marL="285750" indent="-285750" algn="just">
              <a:buFont typeface="Arial" panose="020B0604020202020204" pitchFamily="34" charset="0"/>
              <a:buChar char="•"/>
            </a:pPr>
            <a:endParaRPr lang="en-US" sz="2000" dirty="0"/>
          </a:p>
          <a:p>
            <a:pPr marL="285750" indent="-285750" algn="just">
              <a:buFont typeface="Arial" panose="020B0604020202020204" pitchFamily="34" charset="0"/>
              <a:buChar char="•"/>
            </a:pPr>
            <a:r>
              <a:rPr lang="en-US" sz="2000" dirty="0"/>
              <a:t>Templates </a:t>
            </a:r>
          </a:p>
          <a:p>
            <a:pPr algn="just"/>
            <a:endParaRPr lang="en-US" dirty="0"/>
          </a:p>
          <a:p>
            <a:pPr algn="just"/>
            <a:endParaRPr lang="es-MX" dirty="0"/>
          </a:p>
        </p:txBody>
      </p:sp>
    </p:spTree>
    <p:extLst>
      <p:ext uri="{BB962C8B-B14F-4D97-AF65-F5344CB8AC3E}">
        <p14:creationId xmlns:p14="http://schemas.microsoft.com/office/powerpoint/2010/main" val="159158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28" y="-609599"/>
            <a:ext cx="9126415" cy="4724400"/>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Documentation Overview</a:t>
            </a:r>
            <a:br>
              <a:rPr lang="en-US" sz="3200" dirty="0"/>
            </a:br>
            <a:r>
              <a:rPr lang="en-US" sz="3200" dirty="0"/>
              <a:t> </a:t>
            </a:r>
            <a:br>
              <a:rPr lang="es-MX" sz="3200" dirty="0"/>
            </a:br>
            <a:br>
              <a:rPr lang="es-MX" sz="3200" dirty="0"/>
            </a:br>
            <a:br>
              <a:rPr lang="es-MX" dirty="0"/>
            </a:br>
            <a:endParaRPr lang="es-MX" dirty="0"/>
          </a:p>
        </p:txBody>
      </p:sp>
      <p:pic>
        <p:nvPicPr>
          <p:cNvPr id="3" name="Picture 2" descr="Image result for document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667000"/>
            <a:ext cx="4552950" cy="39814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97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Mexico Customs Requirements</a:t>
            </a:r>
            <a:endParaRPr lang="es-MX" dirty="0"/>
          </a:p>
        </p:txBody>
      </p:sp>
      <p:sp>
        <p:nvSpPr>
          <p:cNvPr id="8" name="TextBox 7"/>
          <p:cNvSpPr txBox="1"/>
          <p:nvPr/>
        </p:nvSpPr>
        <p:spPr>
          <a:xfrm>
            <a:off x="-1" y="990600"/>
            <a:ext cx="9137073" cy="5909310"/>
          </a:xfrm>
          <a:prstGeom prst="rect">
            <a:avLst/>
          </a:prstGeom>
          <a:noFill/>
        </p:spPr>
        <p:txBody>
          <a:bodyPr wrap="square" rtlCol="0">
            <a:spAutoFit/>
          </a:bodyPr>
          <a:lstStyle/>
          <a:p>
            <a:pPr marL="342900" indent="-342900" algn="just">
              <a:buFont typeface="Wingdings" panose="05000000000000000000" pitchFamily="2" charset="2"/>
              <a:buChar char="q"/>
            </a:pPr>
            <a:endParaRPr lang="en-US" sz="2000" dirty="0"/>
          </a:p>
          <a:p>
            <a:pPr algn="just"/>
            <a:r>
              <a:rPr lang="en-US" sz="2000" dirty="0"/>
              <a:t>Please find below all the Customs documentation needed to perform the MX Customs declaration. The requirement is segregated in two groups.</a:t>
            </a:r>
          </a:p>
          <a:p>
            <a:pPr algn="just"/>
            <a:endParaRPr lang="en-US" sz="2000" dirty="0"/>
          </a:p>
          <a:p>
            <a:pPr algn="just"/>
            <a:r>
              <a:rPr lang="en-US" sz="2000" b="1" dirty="0"/>
              <a:t>Legal requirements:  </a:t>
            </a:r>
          </a:p>
          <a:p>
            <a:pPr marL="342900" indent="-342900" algn="just">
              <a:buFont typeface="Wingdings" panose="05000000000000000000" pitchFamily="2" charset="2"/>
              <a:buChar char="q"/>
            </a:pPr>
            <a:endParaRPr lang="en-US" sz="2000" dirty="0"/>
          </a:p>
          <a:p>
            <a:pPr marL="342900" indent="-342900" algn="just">
              <a:buFont typeface="Wingdings" panose="05000000000000000000" pitchFamily="2" charset="2"/>
              <a:buChar char="q"/>
            </a:pPr>
            <a:r>
              <a:rPr lang="en-US" sz="2000" dirty="0"/>
              <a:t>Proforma invoice for shipping goods </a:t>
            </a:r>
            <a:r>
              <a:rPr lang="en-US" i="1" dirty="0"/>
              <a:t>(It’s not an invoice for payment</a:t>
            </a:r>
            <a:r>
              <a:rPr lang="en-US" sz="1200" i="1" dirty="0"/>
              <a:t>)</a:t>
            </a:r>
            <a:r>
              <a:rPr lang="en-US" sz="1200" dirty="0"/>
              <a:t>  </a:t>
            </a:r>
            <a:r>
              <a:rPr lang="en-US" sz="1200" dirty="0">
                <a:effectLst>
                  <a:outerShdw blurRad="38100" dist="38100" dir="2700000" algn="tl">
                    <a:srgbClr val="000000">
                      <a:alpha val="43137"/>
                    </a:srgbClr>
                  </a:outerShdw>
                </a:effectLst>
              </a:rPr>
              <a:t>legal requirement</a:t>
            </a:r>
            <a:endParaRPr lang="en-US" i="1" dirty="0"/>
          </a:p>
          <a:p>
            <a:pPr marL="342900" indent="-342900" algn="just">
              <a:buFont typeface="Wingdings" panose="05000000000000000000" pitchFamily="2" charset="2"/>
              <a:buChar char="q"/>
            </a:pPr>
            <a:endParaRPr lang="en-US" sz="2000" dirty="0"/>
          </a:p>
          <a:p>
            <a:pPr marL="342900" indent="-342900" algn="just">
              <a:buFont typeface="Wingdings" panose="05000000000000000000" pitchFamily="2" charset="2"/>
              <a:buChar char="q"/>
            </a:pPr>
            <a:r>
              <a:rPr lang="en-US" sz="2000" dirty="0"/>
              <a:t>Machinery and equipment’s individual identification data including Brand, model and serial number. </a:t>
            </a:r>
            <a:r>
              <a:rPr lang="en-US" sz="1200" dirty="0">
                <a:effectLst>
                  <a:outerShdw blurRad="38100" dist="38100" dir="2700000" algn="tl">
                    <a:srgbClr val="000000">
                      <a:alpha val="43137"/>
                    </a:srgbClr>
                  </a:outerShdw>
                </a:effectLst>
              </a:rPr>
              <a:t>legal requirement</a:t>
            </a:r>
            <a:endParaRPr lang="en-US" sz="2000" dirty="0"/>
          </a:p>
          <a:p>
            <a:pPr marL="285750" indent="-285750" algn="just">
              <a:buFont typeface="Arial" panose="020B0604020202020204" pitchFamily="34" charset="0"/>
              <a:buChar char="•"/>
            </a:pPr>
            <a:endParaRPr lang="en-US" sz="2000" dirty="0"/>
          </a:p>
          <a:p>
            <a:pPr marL="342900" indent="-342900" algn="just">
              <a:buFont typeface="Wingdings" panose="05000000000000000000" pitchFamily="2" charset="2"/>
              <a:buChar char="q"/>
            </a:pPr>
            <a:r>
              <a:rPr lang="en-US" sz="2000" dirty="0"/>
              <a:t>Customs tariff classification number “MX and Schedule B” to support the Customs classification process will be required:  technical data, machinery and equipment pictures  </a:t>
            </a:r>
            <a:r>
              <a:rPr lang="en-US" sz="1200" dirty="0">
                <a:effectLst>
                  <a:outerShdw blurRad="38100" dist="38100" dir="2700000" algn="tl">
                    <a:srgbClr val="000000">
                      <a:alpha val="43137"/>
                    </a:srgbClr>
                  </a:outerShdw>
                </a:effectLst>
              </a:rPr>
              <a:t>legal requirement</a:t>
            </a:r>
          </a:p>
          <a:p>
            <a:pPr marL="285750" indent="-285750" algn="just">
              <a:buFont typeface="Arial" panose="020B0604020202020204" pitchFamily="34" charset="0"/>
              <a:buChar char="•"/>
            </a:pPr>
            <a:endParaRPr lang="en-US" sz="2000" dirty="0"/>
          </a:p>
          <a:p>
            <a:pPr marL="342900" indent="-342900" algn="just">
              <a:buFont typeface="Wingdings" panose="05000000000000000000" pitchFamily="2" charset="2"/>
              <a:buChar char="q"/>
            </a:pPr>
            <a:r>
              <a:rPr lang="en-US" sz="2000" dirty="0"/>
              <a:t>NAFTA Certificate of Origin (If applicable) </a:t>
            </a:r>
            <a:r>
              <a:rPr lang="en-US" sz="1200" strike="sngStrike" dirty="0">
                <a:effectLst>
                  <a:outerShdw blurRad="38100" dist="38100" dir="2700000" algn="tl">
                    <a:srgbClr val="000000">
                      <a:alpha val="43137"/>
                    </a:srgbClr>
                  </a:outerShdw>
                </a:effectLst>
              </a:rPr>
              <a:t> </a:t>
            </a:r>
            <a:endParaRPr lang="en-US" sz="2000" strike="sngStrike" dirty="0"/>
          </a:p>
          <a:p>
            <a:pPr marL="285750" indent="-285750" algn="just">
              <a:buFont typeface="Arial" panose="020B0604020202020204" pitchFamily="34" charset="0"/>
              <a:buChar char="•"/>
            </a:pPr>
            <a:endParaRPr lang="en-US" sz="2000" dirty="0"/>
          </a:p>
          <a:p>
            <a:pPr marL="342900" indent="-342900" algn="just">
              <a:buFont typeface="Wingdings" panose="05000000000000000000" pitchFamily="2" charset="2"/>
              <a:buChar char="q"/>
            </a:pPr>
            <a:r>
              <a:rPr lang="en-US" sz="2000" dirty="0"/>
              <a:t>Fumigated Wooden Packing </a:t>
            </a:r>
            <a:r>
              <a:rPr lang="en-US" sz="1200" dirty="0">
                <a:effectLst>
                  <a:outerShdw blurRad="38100" dist="38100" dir="2700000" algn="tl">
                    <a:srgbClr val="000000">
                      <a:alpha val="43137"/>
                    </a:srgbClr>
                  </a:outerShdw>
                </a:effectLst>
              </a:rPr>
              <a:t>legal requirement</a:t>
            </a:r>
            <a:endParaRPr lang="en-US" dirty="0"/>
          </a:p>
          <a:p>
            <a:pPr algn="just"/>
            <a:endParaRPr lang="es-MX" dirty="0"/>
          </a:p>
        </p:txBody>
      </p:sp>
    </p:spTree>
    <p:extLst>
      <p:ext uri="{BB962C8B-B14F-4D97-AF65-F5344CB8AC3E}">
        <p14:creationId xmlns:p14="http://schemas.microsoft.com/office/powerpoint/2010/main" val="197860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Mexico Customs Requirements</a:t>
            </a:r>
            <a:endParaRPr lang="es-MX" dirty="0"/>
          </a:p>
        </p:txBody>
      </p:sp>
      <p:sp>
        <p:nvSpPr>
          <p:cNvPr id="8" name="TextBox 7"/>
          <p:cNvSpPr txBox="1"/>
          <p:nvPr/>
        </p:nvSpPr>
        <p:spPr>
          <a:xfrm>
            <a:off x="159327" y="990600"/>
            <a:ext cx="9137073" cy="4031873"/>
          </a:xfrm>
          <a:prstGeom prst="rect">
            <a:avLst/>
          </a:prstGeom>
          <a:noFill/>
        </p:spPr>
        <p:txBody>
          <a:bodyPr wrap="square" rtlCol="0">
            <a:spAutoFit/>
          </a:bodyPr>
          <a:lstStyle/>
          <a:p>
            <a:pPr marL="342900" indent="-342900" algn="just">
              <a:buFont typeface="Wingdings" panose="05000000000000000000" pitchFamily="2" charset="2"/>
              <a:buChar char="q"/>
            </a:pPr>
            <a:endParaRPr lang="en-US" sz="2000" dirty="0"/>
          </a:p>
          <a:p>
            <a:pPr algn="just"/>
            <a:endParaRPr lang="en-US" sz="2000" dirty="0"/>
          </a:p>
          <a:p>
            <a:pPr algn="just"/>
            <a:r>
              <a:rPr lang="en-US" sz="2000" b="1" dirty="0"/>
              <a:t>Operational requirements: </a:t>
            </a:r>
          </a:p>
          <a:p>
            <a:pPr marL="342900" indent="-342900" algn="just">
              <a:buFont typeface="Wingdings" panose="05000000000000000000" pitchFamily="2" charset="2"/>
              <a:buChar char="q"/>
            </a:pPr>
            <a:endParaRPr lang="en-US" sz="2000" dirty="0"/>
          </a:p>
          <a:p>
            <a:pPr marL="342900" indent="-342900" algn="just">
              <a:buFont typeface="Wingdings" panose="05000000000000000000" pitchFamily="2" charset="2"/>
              <a:buChar char="q"/>
            </a:pPr>
            <a:r>
              <a:rPr lang="en-US" sz="2000" dirty="0"/>
              <a:t>Machinery and equipment identification plates</a:t>
            </a:r>
          </a:p>
          <a:p>
            <a:pPr marL="342900" indent="-342900" algn="just">
              <a:buFont typeface="Wingdings" panose="05000000000000000000" pitchFamily="2" charset="2"/>
              <a:buChar char="q"/>
            </a:pPr>
            <a:endParaRPr lang="en-US" sz="2000" dirty="0"/>
          </a:p>
          <a:p>
            <a:pPr algn="just"/>
            <a:endParaRPr lang="en-US" sz="2000" dirty="0"/>
          </a:p>
          <a:p>
            <a:pPr marL="342900" indent="-342900" algn="just">
              <a:buFont typeface="Wingdings" panose="05000000000000000000" pitchFamily="2" charset="2"/>
              <a:buChar char="q"/>
            </a:pPr>
            <a:r>
              <a:rPr lang="en-US" sz="2000" dirty="0"/>
              <a:t>Loading Map (transportation internal requirement)</a:t>
            </a:r>
          </a:p>
          <a:p>
            <a:pPr marL="342900" indent="-342900" algn="just">
              <a:buFont typeface="Wingdings" panose="05000000000000000000" pitchFamily="2" charset="2"/>
              <a:buChar char="q"/>
            </a:pPr>
            <a:endParaRPr lang="en-US" sz="2000" dirty="0"/>
          </a:p>
          <a:p>
            <a:pPr marL="342900" indent="-342900" algn="just">
              <a:buFont typeface="Wingdings" panose="05000000000000000000" pitchFamily="2" charset="2"/>
              <a:buChar char="q"/>
            </a:pPr>
            <a:endParaRPr lang="en-US" sz="2000" dirty="0"/>
          </a:p>
          <a:p>
            <a:pPr marL="342900" indent="-342900" algn="just">
              <a:buFont typeface="Wingdings" panose="05000000000000000000" pitchFamily="2" charset="2"/>
              <a:buChar char="q"/>
            </a:pPr>
            <a:r>
              <a:rPr lang="en-US" sz="2000" dirty="0"/>
              <a:t>TAG number plate (finance internal requirement)</a:t>
            </a:r>
          </a:p>
          <a:p>
            <a:pPr marL="285750" indent="-285750" algn="just">
              <a:buFont typeface="Arial" panose="020B0604020202020204" pitchFamily="34" charset="0"/>
              <a:buChar char="•"/>
            </a:pPr>
            <a:endParaRPr lang="en-US" dirty="0"/>
          </a:p>
          <a:p>
            <a:pPr algn="just"/>
            <a:endParaRPr lang="es-MX" dirty="0"/>
          </a:p>
        </p:txBody>
      </p:sp>
    </p:spTree>
    <p:extLst>
      <p:ext uri="{BB962C8B-B14F-4D97-AF65-F5344CB8AC3E}">
        <p14:creationId xmlns:p14="http://schemas.microsoft.com/office/powerpoint/2010/main" val="180036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28" y="-609599"/>
            <a:ext cx="9126415" cy="4724400"/>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Proforma Invoice Elements</a:t>
            </a:r>
            <a:br>
              <a:rPr lang="en-US" sz="3200" dirty="0"/>
            </a:br>
            <a:r>
              <a:rPr lang="en-US" sz="3200" dirty="0"/>
              <a:t> </a:t>
            </a:r>
            <a:br>
              <a:rPr lang="es-MX" sz="3200" dirty="0"/>
            </a:br>
            <a:br>
              <a:rPr lang="es-MX" sz="3200" dirty="0"/>
            </a:br>
            <a:br>
              <a:rPr lang="es-MX" dirty="0"/>
            </a:br>
            <a:endParaRPr lang="es-MX" dirty="0"/>
          </a:p>
        </p:txBody>
      </p:sp>
      <p:pic>
        <p:nvPicPr>
          <p:cNvPr id="2050" name="Picture 2" descr="http://www.org4life.com/wp-content/uploads/2013/07/dreamstime_xs_295914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200400"/>
            <a:ext cx="3095625" cy="2743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05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l="1922" t="23375" r="40510" b="66858"/>
          <a:stretch/>
        </p:blipFill>
        <p:spPr bwMode="auto">
          <a:xfrm>
            <a:off x="449943" y="1172555"/>
            <a:ext cx="7924799" cy="7485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8194" name="Rectangle 2"/>
          <p:cNvSpPr>
            <a:spLocks noGrp="1" noChangeArrowheads="1"/>
          </p:cNvSpPr>
          <p:nvPr>
            <p:ph type="title"/>
          </p:nvPr>
        </p:nvSpPr>
        <p:spPr>
          <a:xfrm>
            <a:off x="-14522" y="0"/>
            <a:ext cx="8527073" cy="533400"/>
          </a:xfrm>
        </p:spPr>
        <p:txBody>
          <a:bodyPr/>
          <a:lstStyle/>
          <a:p>
            <a:pPr eaLnBrk="1" hangingPunct="1"/>
            <a:r>
              <a:rPr lang="en-US" dirty="0"/>
              <a:t>Proforma invoice – Information Required </a:t>
            </a:r>
            <a:endParaRPr lang="en-US" dirty="0">
              <a:solidFill>
                <a:srgbClr val="FF6600"/>
              </a:solidFill>
            </a:endParaRPr>
          </a:p>
        </p:txBody>
      </p:sp>
      <p:sp>
        <p:nvSpPr>
          <p:cNvPr id="8196" name="Text Box 4"/>
          <p:cNvSpPr txBox="1">
            <a:spLocks noChangeArrowheads="1"/>
          </p:cNvSpPr>
          <p:nvPr/>
        </p:nvSpPr>
        <p:spPr bwMode="auto">
          <a:xfrm>
            <a:off x="-23355" y="6453158"/>
            <a:ext cx="9190710" cy="388204"/>
          </a:xfrm>
          <a:prstGeom prst="rect">
            <a:avLst/>
          </a:prstGeom>
          <a:solidFill>
            <a:srgbClr val="FF0000"/>
          </a:solidFill>
          <a:ln w="9525">
            <a:solidFill>
              <a:srgbClr val="FF0000"/>
            </a:solidFill>
            <a:miter lim="800000"/>
            <a:headEnd/>
            <a:tailEnd/>
          </a:ln>
        </p:spPr>
        <p:txBody>
          <a:bodyPr/>
          <a:lstStyle/>
          <a:p>
            <a:pPr algn="ctr">
              <a:lnSpc>
                <a:spcPct val="80000"/>
              </a:lnSpc>
              <a:spcBef>
                <a:spcPct val="0"/>
              </a:spcBef>
              <a:buClrTx/>
              <a:buSzTx/>
              <a:buFontTx/>
              <a:buNone/>
            </a:pPr>
            <a:r>
              <a:rPr lang="en-US" sz="1600" b="1" dirty="0">
                <a:solidFill>
                  <a:schemeClr val="bg1"/>
                </a:solidFill>
              </a:rPr>
              <a:t>The proforma invoice has to be created by the shipper and send it on PDF file</a:t>
            </a:r>
          </a:p>
        </p:txBody>
      </p:sp>
      <p:sp>
        <p:nvSpPr>
          <p:cNvPr id="6" name="Rectangle 5"/>
          <p:cNvSpPr/>
          <p:nvPr/>
        </p:nvSpPr>
        <p:spPr>
          <a:xfrm>
            <a:off x="29251" y="4572000"/>
            <a:ext cx="9143999" cy="1923604"/>
          </a:xfrm>
          <a:prstGeom prst="rect">
            <a:avLst/>
          </a:prstGeom>
        </p:spPr>
        <p:txBody>
          <a:bodyPr wrap="square">
            <a:spAutoFit/>
          </a:bodyPr>
          <a:lstStyle/>
          <a:p>
            <a:pPr algn="just"/>
            <a:endParaRPr lang="en-US" sz="1400" b="1" dirty="0"/>
          </a:p>
          <a:p>
            <a:pPr algn="just"/>
            <a:r>
              <a:rPr lang="en-US" sz="1500" b="1" dirty="0"/>
              <a:t>3.- Item number:  </a:t>
            </a:r>
            <a:r>
              <a:rPr lang="en-US" sz="1500" dirty="0"/>
              <a:t>This number identify the sequence of the items shipped and has to be unique.</a:t>
            </a:r>
          </a:p>
          <a:p>
            <a:pPr algn="just"/>
            <a:r>
              <a:rPr lang="en-US" sz="1450" b="1" dirty="0"/>
              <a:t>4.- Box or pallet number:  </a:t>
            </a:r>
            <a:r>
              <a:rPr lang="en-US" sz="1450" dirty="0"/>
              <a:t>This number identify the sequence of box or pallet shipped on the </a:t>
            </a:r>
            <a:r>
              <a:rPr lang="en-US" sz="1450" u="sng" dirty="0"/>
              <a:t>same trailer</a:t>
            </a:r>
            <a:r>
              <a:rPr lang="en-US" sz="1500" u="sng" dirty="0"/>
              <a:t>.</a:t>
            </a:r>
          </a:p>
          <a:p>
            <a:pPr algn="just"/>
            <a:r>
              <a:rPr lang="en-US" sz="1500" b="1" dirty="0"/>
              <a:t>5.- Quantity</a:t>
            </a:r>
          </a:p>
          <a:p>
            <a:pPr algn="just"/>
            <a:r>
              <a:rPr lang="en-US" sz="1500" b="1" dirty="0"/>
              <a:t>6.- Description and Function:  </a:t>
            </a:r>
            <a:r>
              <a:rPr lang="en-US" sz="1500" dirty="0"/>
              <a:t>Provide a full technical description of the item.</a:t>
            </a:r>
          </a:p>
          <a:p>
            <a:pPr algn="just"/>
            <a:r>
              <a:rPr lang="en-US" sz="1500" b="1" dirty="0"/>
              <a:t>7.- Schedule B</a:t>
            </a:r>
            <a:r>
              <a:rPr lang="en-US" sz="1500" dirty="0"/>
              <a:t>:  It should be required to  </a:t>
            </a:r>
            <a:r>
              <a:rPr lang="en-US" sz="1500" dirty="0">
                <a:hlinkClick r:id="rId5"/>
              </a:rPr>
              <a:t>machine.moves@nexteer.com</a:t>
            </a:r>
            <a:endParaRPr lang="en-US" sz="1500" dirty="0"/>
          </a:p>
          <a:p>
            <a:pPr algn="just"/>
            <a:r>
              <a:rPr lang="en-US" sz="1500" b="1" dirty="0"/>
              <a:t>8.- MX HTS code: </a:t>
            </a:r>
            <a:r>
              <a:rPr lang="en-US" sz="1500" dirty="0"/>
              <a:t>It should be provided by </a:t>
            </a:r>
            <a:r>
              <a:rPr lang="en-US" sz="1500" dirty="0">
                <a:hlinkClick r:id="rId6"/>
              </a:rPr>
              <a:t>NexteerMXcrossboder@nexteer.com</a:t>
            </a:r>
            <a:endParaRPr lang="en-US" sz="1500" dirty="0"/>
          </a:p>
          <a:p>
            <a:pPr algn="just"/>
            <a:endParaRPr lang="en-US" sz="1500" dirty="0"/>
          </a:p>
        </p:txBody>
      </p:sp>
      <p:sp>
        <p:nvSpPr>
          <p:cNvPr id="26" name="Rectangle 2"/>
          <p:cNvSpPr txBox="1">
            <a:spLocks noChangeArrowheads="1"/>
          </p:cNvSpPr>
          <p:nvPr/>
        </p:nvSpPr>
        <p:spPr bwMode="auto">
          <a:xfrm>
            <a:off x="1193781" y="533400"/>
            <a:ext cx="1846943" cy="2819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US" sz="2000" i="1" kern="0" dirty="0"/>
              <a:t>Section 1</a:t>
            </a:r>
            <a:endParaRPr lang="en-US" sz="2000" i="1" kern="0" dirty="0">
              <a:solidFill>
                <a:srgbClr val="FF6600"/>
              </a:solidFill>
            </a:endParaRPr>
          </a:p>
        </p:txBody>
      </p:sp>
      <p:pic>
        <p:nvPicPr>
          <p:cNvPr id="45" name="Picture 44"/>
          <p:cNvPicPr/>
          <p:nvPr/>
        </p:nvPicPr>
        <p:blipFill rotWithShape="1">
          <a:blip r:embed="rId7"/>
          <a:srcRect l="1922" t="35400" r="69081" b="50856"/>
          <a:stretch/>
        </p:blipFill>
        <p:spPr bwMode="auto">
          <a:xfrm>
            <a:off x="1266369" y="3581400"/>
            <a:ext cx="6248399" cy="983343"/>
          </a:xfrm>
          <a:prstGeom prst="rect">
            <a:avLst/>
          </a:prstGeom>
          <a:ln>
            <a:noFill/>
          </a:ln>
          <a:extLst>
            <a:ext uri="{53640926-AAD7-44D8-BBD7-CCE9431645EC}">
              <a14:shadowObscured xmlns:a14="http://schemas.microsoft.com/office/drawing/2010/main"/>
            </a:ext>
          </a:extLst>
        </p:spPr>
      </p:pic>
      <p:sp>
        <p:nvSpPr>
          <p:cNvPr id="46" name="Rectangle 45"/>
          <p:cNvSpPr/>
          <p:nvPr/>
        </p:nvSpPr>
        <p:spPr>
          <a:xfrm>
            <a:off x="1" y="2133600"/>
            <a:ext cx="9143999" cy="1600438"/>
          </a:xfrm>
          <a:prstGeom prst="rect">
            <a:avLst/>
          </a:prstGeom>
        </p:spPr>
        <p:txBody>
          <a:bodyPr wrap="square">
            <a:spAutoFit/>
          </a:bodyPr>
          <a:lstStyle/>
          <a:p>
            <a:pPr algn="just"/>
            <a:r>
              <a:rPr lang="en-US" sz="1400" b="1" dirty="0"/>
              <a:t>1.- Ship by: </a:t>
            </a:r>
            <a:r>
              <a:rPr lang="en-US" sz="1400" dirty="0"/>
              <a:t>Company name, address, phone, contact, email and Tax ID.</a:t>
            </a:r>
          </a:p>
          <a:p>
            <a:pPr algn="just"/>
            <a:r>
              <a:rPr lang="en-US" sz="1400" b="1" dirty="0"/>
              <a:t>2.- Ship to:  if the final destination is Juarez                               if the final destination is Queretaro</a:t>
            </a:r>
          </a:p>
          <a:p>
            <a:pPr algn="just"/>
            <a:r>
              <a:rPr lang="en-US" sz="1400" dirty="0"/>
              <a:t>                     ProTrans International C/O Nexteer Automotive         ProTrans International C/O Nexteer Automotive</a:t>
            </a:r>
          </a:p>
          <a:p>
            <a:pPr algn="just"/>
            <a:r>
              <a:rPr lang="en-US" sz="1400" dirty="0"/>
              <a:t>                     12425 Rojas Bldg. #1                                                 110 Consolidation Point</a:t>
            </a:r>
          </a:p>
          <a:p>
            <a:pPr algn="just"/>
            <a:r>
              <a:rPr lang="en-US" sz="1400" dirty="0"/>
              <a:t>                     El Paso, TX 79928                                                       Laredo, TX 78045</a:t>
            </a:r>
          </a:p>
          <a:p>
            <a:pPr algn="just"/>
            <a:r>
              <a:rPr lang="en-US" sz="1400" dirty="0"/>
              <a:t>                     Ph. (915) 858-1699                                                     Ph. 956-7188384</a:t>
            </a:r>
          </a:p>
          <a:p>
            <a:pPr algn="just"/>
            <a:endParaRPr lang="en-US" sz="1400" dirty="0"/>
          </a:p>
        </p:txBody>
      </p:sp>
    </p:spTree>
    <p:extLst>
      <p:ext uri="{BB962C8B-B14F-4D97-AF65-F5344CB8AC3E}">
        <p14:creationId xmlns:p14="http://schemas.microsoft.com/office/powerpoint/2010/main" val="3671352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p:nvPr/>
        </p:nvPicPr>
        <p:blipFill rotWithShape="1">
          <a:blip r:embed="rId3"/>
          <a:srcRect l="31035" t="34828" r="2304" b="50856"/>
          <a:stretch/>
        </p:blipFill>
        <p:spPr bwMode="auto">
          <a:xfrm>
            <a:off x="466201" y="1284021"/>
            <a:ext cx="7594670" cy="1260846"/>
          </a:xfrm>
          <a:prstGeom prst="rect">
            <a:avLst/>
          </a:prstGeom>
          <a:ln>
            <a:noFill/>
          </a:ln>
          <a:extLst>
            <a:ext uri="{53640926-AAD7-44D8-BBD7-CCE9431645EC}">
              <a14:shadowObscured xmlns:a14="http://schemas.microsoft.com/office/drawing/2010/main"/>
            </a:ext>
          </a:extLst>
        </p:spPr>
      </p:pic>
      <p:sp>
        <p:nvSpPr>
          <p:cNvPr id="8194" name="Rectangle 2"/>
          <p:cNvSpPr>
            <a:spLocks noGrp="1" noChangeArrowheads="1"/>
          </p:cNvSpPr>
          <p:nvPr>
            <p:ph type="title"/>
          </p:nvPr>
        </p:nvSpPr>
        <p:spPr>
          <a:xfrm>
            <a:off x="-948837" y="146661"/>
            <a:ext cx="8527073" cy="855662"/>
          </a:xfrm>
        </p:spPr>
        <p:txBody>
          <a:bodyPr/>
          <a:lstStyle/>
          <a:p>
            <a:pPr algn="ctr" eaLnBrk="1" hangingPunct="1"/>
            <a:br>
              <a:rPr lang="en-US" sz="1600" dirty="0"/>
            </a:br>
            <a:br>
              <a:rPr lang="en-US" sz="1600" dirty="0">
                <a:solidFill>
                  <a:srgbClr val="CC6600"/>
                </a:solidFill>
              </a:rPr>
            </a:br>
            <a:endParaRPr lang="en-US" sz="1600" dirty="0">
              <a:solidFill>
                <a:srgbClr val="FF6600"/>
              </a:solidFill>
            </a:endParaRPr>
          </a:p>
        </p:txBody>
      </p:sp>
      <p:sp>
        <p:nvSpPr>
          <p:cNvPr id="8196" name="Text Box 4"/>
          <p:cNvSpPr txBox="1">
            <a:spLocks noChangeArrowheads="1"/>
          </p:cNvSpPr>
          <p:nvPr/>
        </p:nvSpPr>
        <p:spPr bwMode="auto">
          <a:xfrm>
            <a:off x="-46710" y="6436519"/>
            <a:ext cx="9190710" cy="421481"/>
          </a:xfrm>
          <a:prstGeom prst="rect">
            <a:avLst/>
          </a:prstGeom>
          <a:solidFill>
            <a:srgbClr val="FF0000"/>
          </a:solidFill>
          <a:ln w="9525">
            <a:solidFill>
              <a:srgbClr val="FF0000"/>
            </a:solidFill>
            <a:miter lim="800000"/>
            <a:headEnd/>
            <a:tailEnd/>
          </a:ln>
        </p:spPr>
        <p:txBody>
          <a:bodyPr/>
          <a:lstStyle/>
          <a:p>
            <a:pPr algn="ctr">
              <a:lnSpc>
                <a:spcPct val="80000"/>
              </a:lnSpc>
              <a:spcBef>
                <a:spcPct val="0"/>
              </a:spcBef>
              <a:buClrTx/>
              <a:buSzTx/>
              <a:buFontTx/>
              <a:buNone/>
            </a:pPr>
            <a:r>
              <a:rPr lang="en-US" sz="1600" b="1" dirty="0">
                <a:solidFill>
                  <a:schemeClr val="bg1"/>
                </a:solidFill>
              </a:rPr>
              <a:t>Please fill out one proforma invoice per trailer </a:t>
            </a:r>
          </a:p>
        </p:txBody>
      </p:sp>
      <p:sp>
        <p:nvSpPr>
          <p:cNvPr id="20" name="Rectangle 19"/>
          <p:cNvSpPr/>
          <p:nvPr/>
        </p:nvSpPr>
        <p:spPr bwMode="auto">
          <a:xfrm>
            <a:off x="1804622" y="1284021"/>
            <a:ext cx="1929178" cy="540493"/>
          </a:xfrm>
          <a:prstGeom prst="rect">
            <a:avLst/>
          </a:prstGeom>
          <a:noFill/>
          <a:ln w="28575" cap="flat" cmpd="sng" algn="ctr">
            <a:solidFill>
              <a:srgbClr val="FF0000"/>
            </a:solidFill>
            <a:prstDash val="solid"/>
            <a:round/>
            <a:headEnd type="none" w="med" len="med"/>
            <a:tailEnd type="none" w="med" len="med"/>
          </a:ln>
          <a:effectLst/>
        </p:spPr>
        <p:txBody>
          <a:bodyPr vert="horz" wrap="square" lIns="90488" tIns="44450" rIns="90488" bIns="44450" numCol="1" rtlCol="0" anchor="t" anchorCtr="0" compatLnSpc="1">
            <a:prstTxWarp prst="textNoShape">
              <a:avLst/>
            </a:prstTxWarp>
          </a:bodyPr>
          <a:lstStyle/>
          <a:p>
            <a:pPr marL="738188" marR="0" indent="-166688" algn="l" defTabSz="914400" rtl="0" eaLnBrk="0" fontAlgn="base" latinLnBrk="0" hangingPunct="0">
              <a:lnSpc>
                <a:spcPct val="100000"/>
              </a:lnSpc>
              <a:spcBef>
                <a:spcPct val="5000"/>
              </a:spcBef>
              <a:spcAft>
                <a:spcPct val="0"/>
              </a:spcAft>
              <a:buClr>
                <a:srgbClr val="0053A5"/>
              </a:buClr>
              <a:buSzPct val="120000"/>
              <a:buFont typeface="Arial" charset="0"/>
              <a:buChar char="-"/>
              <a:tabLst/>
            </a:pPr>
            <a:endParaRPr kumimoji="0" lang="en-US" sz="1400" b="1" i="0" u="none" strike="noStrike" cap="none" normalizeH="0" baseline="0" dirty="0">
              <a:ln>
                <a:noFill/>
              </a:ln>
              <a:solidFill>
                <a:schemeClr val="tx1"/>
              </a:solidFill>
              <a:effectLst/>
              <a:latin typeface="Arial" charset="0"/>
            </a:endParaRPr>
          </a:p>
        </p:txBody>
      </p:sp>
      <p:sp>
        <p:nvSpPr>
          <p:cNvPr id="6" name="Rectangle 5"/>
          <p:cNvSpPr/>
          <p:nvPr/>
        </p:nvSpPr>
        <p:spPr>
          <a:xfrm>
            <a:off x="-23355" y="2743200"/>
            <a:ext cx="9143999" cy="3539430"/>
          </a:xfrm>
          <a:prstGeom prst="rect">
            <a:avLst/>
          </a:prstGeom>
        </p:spPr>
        <p:txBody>
          <a:bodyPr wrap="square">
            <a:spAutoFit/>
          </a:bodyPr>
          <a:lstStyle/>
          <a:p>
            <a:pPr algn="just"/>
            <a:r>
              <a:rPr lang="en-US" sz="1600" b="1" dirty="0"/>
              <a:t>9.- Unit and Total value:  </a:t>
            </a:r>
            <a:r>
              <a:rPr lang="en-US" sz="1600" dirty="0"/>
              <a:t>Declare the PO value  OR  Market value  based on the current equipment conditions, Book value is not acceptable for Customs.</a:t>
            </a:r>
          </a:p>
          <a:p>
            <a:pPr algn="just"/>
            <a:r>
              <a:rPr lang="en-US" sz="1600" b="1" dirty="0"/>
              <a:t>10.- Individual identification data:  </a:t>
            </a:r>
            <a:r>
              <a:rPr lang="en-US" sz="1600" dirty="0"/>
              <a:t>Declare Brand, Model, Series or ID (usually it’s contained on the identification plate).</a:t>
            </a:r>
          </a:p>
          <a:p>
            <a:pPr algn="just"/>
            <a:r>
              <a:rPr lang="en-US" sz="1600" b="1" dirty="0"/>
              <a:t>11.- Total weigh: </a:t>
            </a:r>
            <a:r>
              <a:rPr lang="en-US" sz="1600" dirty="0"/>
              <a:t>Item weight in pounds.</a:t>
            </a:r>
          </a:p>
          <a:p>
            <a:pPr algn="just"/>
            <a:r>
              <a:rPr lang="en-US" sz="1600" b="1" dirty="0"/>
              <a:t>12.- Country of origin: </a:t>
            </a:r>
            <a:r>
              <a:rPr lang="en-US" sz="1600" dirty="0"/>
              <a:t>The country where the machinery or equipment was  manufactured originally.</a:t>
            </a:r>
          </a:p>
          <a:p>
            <a:pPr algn="just"/>
            <a:r>
              <a:rPr lang="en-US" sz="1600" b="1" dirty="0"/>
              <a:t>13.- Package size: </a:t>
            </a:r>
            <a:r>
              <a:rPr lang="en-US" sz="1600" dirty="0"/>
              <a:t>The size of the box or pallets in inches.</a:t>
            </a:r>
          </a:p>
          <a:p>
            <a:pPr algn="just"/>
            <a:r>
              <a:rPr lang="en-US" sz="1600" b="1" dirty="0"/>
              <a:t>14.- PO </a:t>
            </a:r>
            <a:endParaRPr lang="en-US" sz="1600" dirty="0"/>
          </a:p>
          <a:p>
            <a:pPr algn="just"/>
            <a:r>
              <a:rPr lang="en-US" sz="1600" b="1" dirty="0"/>
              <a:t>15.- Attention to: </a:t>
            </a:r>
            <a:r>
              <a:rPr lang="en-US" sz="1600" dirty="0"/>
              <a:t>The person who will be the internal point of contact with Customs and PCL area.</a:t>
            </a:r>
          </a:p>
          <a:p>
            <a:pPr algn="just"/>
            <a:r>
              <a:rPr lang="en-US" sz="1600" b="1" dirty="0"/>
              <a:t>16.- Trailer or tracking</a:t>
            </a:r>
          </a:p>
          <a:p>
            <a:pPr algn="just"/>
            <a:r>
              <a:rPr lang="en-US" sz="1600" b="1" dirty="0"/>
              <a:t>17.-TAG number: </a:t>
            </a:r>
            <a:r>
              <a:rPr lang="en-US" sz="1600" dirty="0"/>
              <a:t>Nexteer identification number for a Fixed Asset, </a:t>
            </a:r>
            <a:r>
              <a:rPr lang="en-US" sz="1600" dirty="0">
                <a:effectLst>
                  <a:outerShdw blurRad="38100" dist="38100" dir="2700000" algn="tl">
                    <a:srgbClr val="000000">
                      <a:alpha val="43137"/>
                    </a:srgbClr>
                  </a:outerShdw>
                </a:effectLst>
              </a:rPr>
              <a:t>auxiliary equipment and tooling's</a:t>
            </a:r>
            <a:r>
              <a:rPr lang="en-US" sz="1600" dirty="0"/>
              <a:t>.</a:t>
            </a:r>
          </a:p>
          <a:p>
            <a:pPr algn="just"/>
            <a:r>
              <a:rPr lang="en-US" sz="1600" b="1" dirty="0"/>
              <a:t>18.- Shipper’s signature</a:t>
            </a:r>
            <a:endParaRPr lang="en-US" sz="1600" dirty="0"/>
          </a:p>
        </p:txBody>
      </p:sp>
      <p:sp>
        <p:nvSpPr>
          <p:cNvPr id="26" name="Rectangle 2"/>
          <p:cNvSpPr txBox="1">
            <a:spLocks noChangeArrowheads="1"/>
          </p:cNvSpPr>
          <p:nvPr/>
        </p:nvSpPr>
        <p:spPr bwMode="auto">
          <a:xfrm>
            <a:off x="0" y="152400"/>
            <a:ext cx="8527073" cy="4278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US" kern="0" dirty="0"/>
              <a:t>Proforma invoice – Information Required</a:t>
            </a:r>
            <a:r>
              <a:rPr lang="en-US" kern="0" dirty="0">
                <a:highlight>
                  <a:srgbClr val="FFFF00"/>
                </a:highlight>
              </a:rPr>
              <a:t> </a:t>
            </a:r>
            <a:endParaRPr lang="en-US" kern="0" dirty="0">
              <a:solidFill>
                <a:srgbClr val="FF6600"/>
              </a:solidFill>
              <a:highlight>
                <a:srgbClr val="FFFF00"/>
              </a:highlight>
            </a:endParaRPr>
          </a:p>
        </p:txBody>
      </p:sp>
      <p:sp>
        <p:nvSpPr>
          <p:cNvPr id="27" name="Rectangle 26"/>
          <p:cNvSpPr/>
          <p:nvPr/>
        </p:nvSpPr>
        <p:spPr bwMode="auto">
          <a:xfrm>
            <a:off x="466200" y="1284020"/>
            <a:ext cx="1338421" cy="540493"/>
          </a:xfrm>
          <a:prstGeom prst="rect">
            <a:avLst/>
          </a:prstGeom>
          <a:noFill/>
          <a:ln w="28575" cap="flat" cmpd="sng" algn="ctr">
            <a:solidFill>
              <a:srgbClr val="0033CC"/>
            </a:solidFill>
            <a:prstDash val="solid"/>
            <a:round/>
            <a:headEnd type="none" w="med" len="med"/>
            <a:tailEnd type="none" w="med" len="med"/>
          </a:ln>
          <a:effectLst/>
        </p:spPr>
        <p:txBody>
          <a:bodyPr vert="horz" wrap="square" lIns="90488" tIns="44450" rIns="90488" bIns="44450" numCol="1" rtlCol="0" anchor="t" anchorCtr="0" compatLnSpc="1">
            <a:prstTxWarp prst="textNoShape">
              <a:avLst/>
            </a:prstTxWarp>
          </a:bodyPr>
          <a:lstStyle/>
          <a:p>
            <a:pPr marL="738188" marR="0" indent="-166688" algn="l" defTabSz="914400" rtl="0" eaLnBrk="0" fontAlgn="base" latinLnBrk="0" hangingPunct="0">
              <a:lnSpc>
                <a:spcPct val="100000"/>
              </a:lnSpc>
              <a:spcBef>
                <a:spcPct val="5000"/>
              </a:spcBef>
              <a:spcAft>
                <a:spcPct val="0"/>
              </a:spcAft>
              <a:buClr>
                <a:srgbClr val="0053A5"/>
              </a:buClr>
              <a:buSzPct val="120000"/>
              <a:buFont typeface="Arial" charset="0"/>
              <a:buChar char="-"/>
              <a:tabLst/>
            </a:pPr>
            <a:endParaRPr kumimoji="0" lang="en-US" sz="1400" b="1" i="0" u="none" strike="noStrike" cap="none" normalizeH="0" baseline="0" dirty="0">
              <a:ln>
                <a:noFill/>
              </a:ln>
              <a:solidFill>
                <a:schemeClr val="tx1"/>
              </a:solidFill>
              <a:effectLst/>
              <a:latin typeface="Arial" charset="0"/>
            </a:endParaRPr>
          </a:p>
        </p:txBody>
      </p:sp>
      <p:sp>
        <p:nvSpPr>
          <p:cNvPr id="29" name="Rectangle 2"/>
          <p:cNvSpPr txBox="1">
            <a:spLocks noChangeArrowheads="1"/>
          </p:cNvSpPr>
          <p:nvPr/>
        </p:nvSpPr>
        <p:spPr bwMode="auto">
          <a:xfrm>
            <a:off x="1193781" y="662396"/>
            <a:ext cx="1846943" cy="2819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US" sz="2000" i="1" kern="0" dirty="0"/>
              <a:t>Section 2</a:t>
            </a:r>
            <a:endParaRPr lang="en-US" sz="2000" i="1" kern="0" dirty="0">
              <a:solidFill>
                <a:srgbClr val="FF6600"/>
              </a:solidFill>
            </a:endParaRPr>
          </a:p>
        </p:txBody>
      </p:sp>
      <p:pic>
        <p:nvPicPr>
          <p:cNvPr id="30" name="Picture 29"/>
          <p:cNvPicPr/>
          <p:nvPr/>
        </p:nvPicPr>
        <p:blipFill rotWithShape="1">
          <a:blip r:embed="rId3"/>
          <a:srcRect l="84605" t="34828" r="8850" b="50856"/>
          <a:stretch/>
        </p:blipFill>
        <p:spPr bwMode="auto">
          <a:xfrm>
            <a:off x="8060871" y="1284021"/>
            <a:ext cx="827314" cy="1260846"/>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8113416" y="1362849"/>
            <a:ext cx="827314" cy="461665"/>
          </a:xfrm>
          <a:prstGeom prst="rect">
            <a:avLst/>
          </a:prstGeom>
          <a:solidFill>
            <a:srgbClr val="FFFF99"/>
          </a:solidFill>
        </p:spPr>
        <p:txBody>
          <a:bodyPr wrap="square" rtlCol="0">
            <a:spAutoFit/>
          </a:bodyPr>
          <a:lstStyle/>
          <a:p>
            <a:r>
              <a:rPr lang="en-US" sz="1200" b="1" dirty="0"/>
              <a:t>Tag Number</a:t>
            </a:r>
            <a:endParaRPr lang="es-MX" sz="1200" b="1" dirty="0"/>
          </a:p>
        </p:txBody>
      </p:sp>
      <p:sp>
        <p:nvSpPr>
          <p:cNvPr id="12" name="TextBox 11"/>
          <p:cNvSpPr txBox="1"/>
          <p:nvPr/>
        </p:nvSpPr>
        <p:spPr>
          <a:xfrm>
            <a:off x="8113416" y="2082012"/>
            <a:ext cx="1000041" cy="261610"/>
          </a:xfrm>
          <a:prstGeom prst="rect">
            <a:avLst/>
          </a:prstGeom>
          <a:solidFill>
            <a:schemeClr val="bg1"/>
          </a:solidFill>
        </p:spPr>
        <p:txBody>
          <a:bodyPr wrap="square" rtlCol="0">
            <a:spAutoFit/>
          </a:bodyPr>
          <a:lstStyle/>
          <a:p>
            <a:r>
              <a:rPr lang="en-US" sz="1100" b="1" dirty="0"/>
              <a:t>SD-252314</a:t>
            </a:r>
            <a:endParaRPr lang="es-MX" sz="1100" b="1" dirty="0"/>
          </a:p>
        </p:txBody>
      </p:sp>
    </p:spTree>
    <p:extLst>
      <p:ext uri="{BB962C8B-B14F-4D97-AF65-F5344CB8AC3E}">
        <p14:creationId xmlns:p14="http://schemas.microsoft.com/office/powerpoint/2010/main" val="3483727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28" y="-609599"/>
            <a:ext cx="9126415" cy="4724400"/>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How to List the Machinery and Equipment </a:t>
            </a:r>
            <a:br>
              <a:rPr lang="en-US" sz="3200" dirty="0"/>
            </a:br>
            <a:r>
              <a:rPr lang="en-US" sz="3200" dirty="0"/>
              <a:t>on the Proforma Invoice </a:t>
            </a:r>
            <a:br>
              <a:rPr lang="en-US" sz="3200" dirty="0"/>
            </a:br>
            <a:r>
              <a:rPr lang="en-US" sz="3200" dirty="0"/>
              <a:t> </a:t>
            </a:r>
            <a:br>
              <a:rPr lang="es-MX" sz="3200" dirty="0"/>
            </a:br>
            <a:br>
              <a:rPr lang="es-MX" sz="3200" dirty="0"/>
            </a:br>
            <a:br>
              <a:rPr lang="es-MX" dirty="0"/>
            </a:br>
            <a:endParaRPr lang="es-MX" dirty="0"/>
          </a:p>
        </p:txBody>
      </p:sp>
      <p:pic>
        <p:nvPicPr>
          <p:cNvPr id="3" name="Picture 2" descr="http://winnipeghonda.ca/wp-content/uploads/2015/01/check.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819400"/>
            <a:ext cx="4038600" cy="31405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796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6858000" cy="914400"/>
          </a:xfrm>
        </p:spPr>
        <p:txBody>
          <a:bodyPr/>
          <a:lstStyle/>
          <a:p>
            <a:pPr algn="ctr"/>
            <a:r>
              <a:rPr lang="en-US" sz="2000" dirty="0"/>
              <a:t>How to List the Machinery and Equipment </a:t>
            </a:r>
            <a:br>
              <a:rPr lang="en-US" sz="2000" dirty="0"/>
            </a:br>
            <a:r>
              <a:rPr lang="en-US" sz="2000" dirty="0"/>
              <a:t>on the Proforma Invoice</a:t>
            </a:r>
          </a:p>
        </p:txBody>
      </p:sp>
      <p:sp>
        <p:nvSpPr>
          <p:cNvPr id="3" name="Rectangle 2"/>
          <p:cNvSpPr/>
          <p:nvPr/>
        </p:nvSpPr>
        <p:spPr>
          <a:xfrm>
            <a:off x="152400" y="1143000"/>
            <a:ext cx="8839200" cy="2985433"/>
          </a:xfrm>
          <a:prstGeom prst="rect">
            <a:avLst/>
          </a:prstGeom>
        </p:spPr>
        <p:txBody>
          <a:bodyPr wrap="square">
            <a:spAutoFit/>
          </a:bodyPr>
          <a:lstStyle/>
          <a:p>
            <a:pPr algn="just"/>
            <a:r>
              <a:rPr lang="en-US" b="1" dirty="0"/>
              <a:t>In order to perform a correct declaration for Mexico Customs the proforma invoice has to describe the following elements:</a:t>
            </a:r>
          </a:p>
          <a:p>
            <a:pPr algn="just"/>
            <a:endParaRPr lang="en-US" sz="2000" dirty="0"/>
          </a:p>
          <a:p>
            <a:pPr marL="342900" indent="-342900" algn="just">
              <a:buFont typeface="Courier New" panose="02070309020205020404" pitchFamily="49" charset="0"/>
              <a:buChar char="o"/>
            </a:pPr>
            <a:r>
              <a:rPr lang="en-US" dirty="0"/>
              <a:t>The main system or machine</a:t>
            </a:r>
          </a:p>
          <a:p>
            <a:pPr marL="342900" indent="-342900" algn="just">
              <a:buFont typeface="Courier New" panose="02070309020205020404" pitchFamily="49" charset="0"/>
              <a:buChar char="o"/>
            </a:pPr>
            <a:r>
              <a:rPr lang="en-US" dirty="0"/>
              <a:t>All the auxiliary equipment linked to the main machine or system </a:t>
            </a:r>
          </a:p>
          <a:p>
            <a:pPr marL="342900" indent="-342900" algn="just">
              <a:buFont typeface="Courier New" panose="02070309020205020404" pitchFamily="49" charset="0"/>
              <a:buChar char="o"/>
            </a:pPr>
            <a:r>
              <a:rPr lang="en-US" dirty="0"/>
              <a:t>All the tooling</a:t>
            </a:r>
          </a:p>
          <a:p>
            <a:pPr marL="342900" indent="-342900" algn="just">
              <a:buFont typeface="Courier New" panose="02070309020205020404" pitchFamily="49" charset="0"/>
              <a:buChar char="o"/>
            </a:pPr>
            <a:r>
              <a:rPr lang="en-US" dirty="0"/>
              <a:t>All the spare parts shipped individually or disassembled </a:t>
            </a:r>
          </a:p>
          <a:p>
            <a:pPr marL="342900" indent="-342900" algn="just">
              <a:buFont typeface="Courier New" panose="02070309020205020404" pitchFamily="49" charset="0"/>
              <a:buChar char="o"/>
            </a:pPr>
            <a:endParaRPr lang="en-US" sz="2000" dirty="0"/>
          </a:p>
          <a:p>
            <a:pPr algn="ctr"/>
            <a:r>
              <a:rPr lang="en-US" sz="2000" i="1" dirty="0">
                <a:effectLst>
                  <a:outerShdw blurRad="38100" dist="38100" dir="2700000" algn="tl">
                    <a:srgbClr val="000000">
                      <a:alpha val="43137"/>
                    </a:srgbClr>
                  </a:outerShdw>
                </a:effectLst>
              </a:rPr>
              <a:t>For example:       Shipping a Tube cutting and milling system </a:t>
            </a:r>
          </a:p>
          <a:p>
            <a:pPr algn="just"/>
            <a:endParaRPr lang="en-US" sz="2000" dirty="0"/>
          </a:p>
        </p:txBody>
      </p:sp>
      <p:pic>
        <p:nvPicPr>
          <p:cNvPr id="1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2224" t="13046" r="12518" b="14062"/>
          <a:stretch/>
        </p:blipFill>
        <p:spPr bwMode="auto">
          <a:xfrm>
            <a:off x="2612571" y="4515170"/>
            <a:ext cx="3886200" cy="2313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7447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2224" t="13046" r="12518" b="14062"/>
          <a:stretch/>
        </p:blipFill>
        <p:spPr bwMode="auto">
          <a:xfrm>
            <a:off x="2286000" y="2258199"/>
            <a:ext cx="6705600"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9914" y="2819400"/>
            <a:ext cx="2169885" cy="400110"/>
          </a:xfrm>
          <a:prstGeom prst="rect">
            <a:avLst/>
          </a:prstGeom>
          <a:noFill/>
        </p:spPr>
        <p:txBody>
          <a:bodyPr wrap="square" rtlCol="0">
            <a:spAutoFit/>
          </a:bodyPr>
          <a:lstStyle/>
          <a:p>
            <a:pPr algn="ctr"/>
            <a:r>
              <a:rPr lang="en-US" sz="1000" dirty="0"/>
              <a:t>High Pressure coolant and Mist collection system</a:t>
            </a:r>
            <a:endParaRPr lang="es-MX" sz="1000" dirty="0"/>
          </a:p>
        </p:txBody>
      </p:sp>
      <p:sp>
        <p:nvSpPr>
          <p:cNvPr id="17" name="TextBox 16"/>
          <p:cNvSpPr txBox="1"/>
          <p:nvPr/>
        </p:nvSpPr>
        <p:spPr>
          <a:xfrm>
            <a:off x="47172" y="4270667"/>
            <a:ext cx="2238828" cy="553998"/>
          </a:xfrm>
          <a:prstGeom prst="rect">
            <a:avLst/>
          </a:prstGeom>
          <a:noFill/>
        </p:spPr>
        <p:txBody>
          <a:bodyPr wrap="square" rtlCol="0">
            <a:spAutoFit/>
          </a:bodyPr>
          <a:lstStyle/>
          <a:p>
            <a:pPr algn="ctr"/>
            <a:r>
              <a:rPr lang="en-US" sz="1000" dirty="0"/>
              <a:t>Control panel for High Pressure coolant and Mist collection system</a:t>
            </a:r>
            <a:endParaRPr lang="es-MX" sz="1000" dirty="0"/>
          </a:p>
          <a:p>
            <a:pPr algn="just"/>
            <a:endParaRPr lang="es-MX" sz="1000" dirty="0"/>
          </a:p>
        </p:txBody>
      </p:sp>
      <p:sp>
        <p:nvSpPr>
          <p:cNvPr id="18" name="TextBox 17"/>
          <p:cNvSpPr txBox="1"/>
          <p:nvPr/>
        </p:nvSpPr>
        <p:spPr>
          <a:xfrm>
            <a:off x="3951514" y="6220599"/>
            <a:ext cx="1676400" cy="553998"/>
          </a:xfrm>
          <a:prstGeom prst="rect">
            <a:avLst/>
          </a:prstGeom>
          <a:noFill/>
        </p:spPr>
        <p:txBody>
          <a:bodyPr wrap="square" rtlCol="0">
            <a:spAutoFit/>
          </a:bodyPr>
          <a:lstStyle/>
          <a:p>
            <a:pPr algn="ctr"/>
            <a:r>
              <a:rPr lang="en-US" sz="1000" dirty="0"/>
              <a:t>Hydraulic Unit for Tube cutting system</a:t>
            </a:r>
            <a:endParaRPr lang="es-MX" sz="1000" dirty="0"/>
          </a:p>
          <a:p>
            <a:pPr algn="just"/>
            <a:endParaRPr lang="es-MX" sz="1000" dirty="0"/>
          </a:p>
        </p:txBody>
      </p:sp>
      <p:sp>
        <p:nvSpPr>
          <p:cNvPr id="19" name="TextBox 18"/>
          <p:cNvSpPr txBox="1"/>
          <p:nvPr/>
        </p:nvSpPr>
        <p:spPr>
          <a:xfrm>
            <a:off x="5029200" y="1704201"/>
            <a:ext cx="1676400" cy="553998"/>
          </a:xfrm>
          <a:prstGeom prst="rect">
            <a:avLst/>
          </a:prstGeom>
          <a:noFill/>
        </p:spPr>
        <p:txBody>
          <a:bodyPr wrap="square" rtlCol="0">
            <a:spAutoFit/>
          </a:bodyPr>
          <a:lstStyle/>
          <a:p>
            <a:pPr algn="ctr"/>
            <a:r>
              <a:rPr lang="en-US" sz="1000" dirty="0"/>
              <a:t>Touch panel for Tube cutting system</a:t>
            </a:r>
            <a:endParaRPr lang="es-MX" sz="1000" dirty="0"/>
          </a:p>
          <a:p>
            <a:pPr algn="just"/>
            <a:endParaRPr lang="es-MX" sz="1000" dirty="0"/>
          </a:p>
        </p:txBody>
      </p:sp>
      <p:sp>
        <p:nvSpPr>
          <p:cNvPr id="20" name="TextBox 19"/>
          <p:cNvSpPr txBox="1"/>
          <p:nvPr/>
        </p:nvSpPr>
        <p:spPr>
          <a:xfrm>
            <a:off x="7556501" y="1704201"/>
            <a:ext cx="1382486" cy="400110"/>
          </a:xfrm>
          <a:prstGeom prst="rect">
            <a:avLst/>
          </a:prstGeom>
          <a:noFill/>
        </p:spPr>
        <p:txBody>
          <a:bodyPr wrap="square" rtlCol="0">
            <a:spAutoFit/>
          </a:bodyPr>
          <a:lstStyle/>
          <a:p>
            <a:pPr algn="ctr"/>
            <a:r>
              <a:rPr lang="en-US" sz="1000" dirty="0"/>
              <a:t>Control panel for robot arm </a:t>
            </a:r>
            <a:endParaRPr lang="es-MX" sz="1000" dirty="0"/>
          </a:p>
        </p:txBody>
      </p:sp>
      <p:sp>
        <p:nvSpPr>
          <p:cNvPr id="21" name="TextBox 20"/>
          <p:cNvSpPr txBox="1"/>
          <p:nvPr/>
        </p:nvSpPr>
        <p:spPr>
          <a:xfrm>
            <a:off x="7532916" y="6297543"/>
            <a:ext cx="1259115" cy="400110"/>
          </a:xfrm>
          <a:prstGeom prst="rect">
            <a:avLst/>
          </a:prstGeom>
          <a:noFill/>
        </p:spPr>
        <p:txBody>
          <a:bodyPr wrap="square" rtlCol="0">
            <a:spAutoFit/>
          </a:bodyPr>
          <a:lstStyle/>
          <a:p>
            <a:pPr algn="ctr"/>
            <a:r>
              <a:rPr lang="en-US" sz="1000" dirty="0"/>
              <a:t>Transformer   for robot arm </a:t>
            </a:r>
            <a:endParaRPr lang="es-MX" sz="1000" dirty="0"/>
          </a:p>
        </p:txBody>
      </p:sp>
      <p:sp>
        <p:nvSpPr>
          <p:cNvPr id="9" name="Rounded Rectangle 8"/>
          <p:cNvSpPr/>
          <p:nvPr/>
        </p:nvSpPr>
        <p:spPr>
          <a:xfrm>
            <a:off x="2286000" y="3328466"/>
            <a:ext cx="1295400" cy="2438400"/>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Rectangle 12"/>
          <p:cNvSpPr/>
          <p:nvPr/>
        </p:nvSpPr>
        <p:spPr>
          <a:xfrm>
            <a:off x="2438400" y="3505200"/>
            <a:ext cx="990600" cy="1042466"/>
          </a:xfrm>
          <a:prstGeom prst="rect">
            <a:avLst/>
          </a:prstGeom>
          <a:noFill/>
          <a:ln>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Rounded Rectangle 24"/>
          <p:cNvSpPr/>
          <p:nvPr/>
        </p:nvSpPr>
        <p:spPr>
          <a:xfrm>
            <a:off x="3951514" y="4547666"/>
            <a:ext cx="1306286" cy="1219200"/>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Rounded Rectangle 25"/>
          <p:cNvSpPr/>
          <p:nvPr/>
        </p:nvSpPr>
        <p:spPr>
          <a:xfrm>
            <a:off x="6172200" y="3328466"/>
            <a:ext cx="742045" cy="942201"/>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Rectangle 26"/>
          <p:cNvSpPr/>
          <p:nvPr/>
        </p:nvSpPr>
        <p:spPr>
          <a:xfrm>
            <a:off x="7696201" y="4636033"/>
            <a:ext cx="990600" cy="1042466"/>
          </a:xfrm>
          <a:prstGeom prst="rect">
            <a:avLst/>
          </a:prstGeom>
          <a:noFill/>
          <a:ln>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Rectangle 27"/>
          <p:cNvSpPr/>
          <p:nvPr/>
        </p:nvSpPr>
        <p:spPr>
          <a:xfrm>
            <a:off x="6914245" y="2667000"/>
            <a:ext cx="990600" cy="2678898"/>
          </a:xfrm>
          <a:prstGeom prst="rect">
            <a:avLst/>
          </a:prstGeom>
          <a:noFill/>
          <a:ln>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cxnSp>
        <p:nvCxnSpPr>
          <p:cNvPr id="15" name="Straight Connector 14"/>
          <p:cNvCxnSpPr/>
          <p:nvPr/>
        </p:nvCxnSpPr>
        <p:spPr>
          <a:xfrm flipH="1">
            <a:off x="990600" y="3657600"/>
            <a:ext cx="1295400" cy="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990600" y="3219510"/>
            <a:ext cx="0" cy="43809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33700" y="4511327"/>
            <a:ext cx="0" cy="521233"/>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124856" y="5025303"/>
            <a:ext cx="1808844" cy="7257"/>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1124856" y="4590841"/>
            <a:ext cx="0" cy="438090"/>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633685" y="5766866"/>
            <a:ext cx="0" cy="43809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477000" y="2590800"/>
            <a:ext cx="0" cy="66669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822043" y="2590800"/>
            <a:ext cx="647700" cy="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5822043" y="2152710"/>
            <a:ext cx="0" cy="438090"/>
          </a:xfrm>
          <a:prstGeom prst="line">
            <a:avLst/>
          </a:prstGeom>
          <a:ln w="28575">
            <a:solidFill>
              <a:srgbClr val="FF996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8382000" y="2152710"/>
            <a:ext cx="0" cy="657135"/>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7904845" y="2902104"/>
            <a:ext cx="477155" cy="3629"/>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8143422" y="5657343"/>
            <a:ext cx="0" cy="657135"/>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sp>
        <p:nvSpPr>
          <p:cNvPr id="51" name="Title 1"/>
          <p:cNvSpPr txBox="1">
            <a:spLocks/>
          </p:cNvSpPr>
          <p:nvPr/>
        </p:nvSpPr>
        <p:spPr bwMode="auto">
          <a:xfrm>
            <a:off x="-129721" y="24656"/>
            <a:ext cx="6705599"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2000" dirty="0"/>
              <a:t>How to List the Machinery and Equipment </a:t>
            </a:r>
            <a:br>
              <a:rPr lang="en-US" sz="2000" dirty="0"/>
            </a:br>
            <a:r>
              <a:rPr lang="en-US" sz="2000" dirty="0"/>
              <a:t>on the Proforma Invoice</a:t>
            </a:r>
            <a:endParaRPr lang="en-US" sz="2200" kern="0" dirty="0"/>
          </a:p>
        </p:txBody>
      </p:sp>
      <p:sp>
        <p:nvSpPr>
          <p:cNvPr id="53" name="Title 1"/>
          <p:cNvSpPr txBox="1">
            <a:spLocks/>
          </p:cNvSpPr>
          <p:nvPr/>
        </p:nvSpPr>
        <p:spPr bwMode="auto">
          <a:xfrm>
            <a:off x="-10886" y="1189911"/>
            <a:ext cx="526868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Description: Tube cutting and milling system</a:t>
            </a:r>
          </a:p>
          <a:p>
            <a:pPr algn="ctr"/>
            <a:endParaRPr lang="en-US" sz="1800" dirty="0"/>
          </a:p>
          <a:p>
            <a:pPr algn="ctr"/>
            <a:r>
              <a:rPr lang="en-US" sz="1800" dirty="0"/>
              <a:t>Section 1</a:t>
            </a:r>
            <a:endParaRPr lang="es-MX" sz="1800" dirty="0"/>
          </a:p>
        </p:txBody>
      </p:sp>
    </p:spTree>
    <p:extLst>
      <p:ext uri="{BB962C8B-B14F-4D97-AF65-F5344CB8AC3E}">
        <p14:creationId xmlns:p14="http://schemas.microsoft.com/office/powerpoint/2010/main" val="3587656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How to List the Machinery and Equipment </a:t>
            </a:r>
            <a:br>
              <a:rPr lang="en-US" sz="2000" dirty="0"/>
            </a:br>
            <a:r>
              <a:rPr lang="en-US" sz="2000" dirty="0"/>
              <a:t>on the Proforma Invoice</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13095" r="10647" b="18651"/>
          <a:stretch/>
        </p:blipFill>
        <p:spPr bwMode="auto">
          <a:xfrm>
            <a:off x="2133600" y="2209800"/>
            <a:ext cx="70104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2486" t="26935" r="29809" b="21677"/>
          <a:stretch/>
        </p:blipFill>
        <p:spPr bwMode="auto">
          <a:xfrm>
            <a:off x="4941788" y="2667000"/>
            <a:ext cx="2514600" cy="233135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462" t="27927" r="25459" b="23859"/>
          <a:stretch/>
        </p:blipFill>
        <p:spPr bwMode="auto">
          <a:xfrm>
            <a:off x="6858000" y="4251778"/>
            <a:ext cx="2438400" cy="149315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7257" y="2917106"/>
            <a:ext cx="2169885" cy="246221"/>
          </a:xfrm>
          <a:prstGeom prst="rect">
            <a:avLst/>
          </a:prstGeom>
          <a:noFill/>
        </p:spPr>
        <p:txBody>
          <a:bodyPr wrap="square" rtlCol="0">
            <a:spAutoFit/>
          </a:bodyPr>
          <a:lstStyle/>
          <a:p>
            <a:pPr algn="ctr"/>
            <a:r>
              <a:rPr lang="en-US" sz="1000" dirty="0"/>
              <a:t>Rollover conveyor</a:t>
            </a:r>
            <a:endParaRPr lang="es-MX" sz="1000" dirty="0"/>
          </a:p>
        </p:txBody>
      </p:sp>
      <p:sp>
        <p:nvSpPr>
          <p:cNvPr id="10" name="TextBox 9"/>
          <p:cNvSpPr txBox="1"/>
          <p:nvPr/>
        </p:nvSpPr>
        <p:spPr>
          <a:xfrm>
            <a:off x="381000" y="4741695"/>
            <a:ext cx="1560285" cy="246221"/>
          </a:xfrm>
          <a:prstGeom prst="rect">
            <a:avLst/>
          </a:prstGeom>
          <a:noFill/>
        </p:spPr>
        <p:txBody>
          <a:bodyPr wrap="square" rtlCol="0">
            <a:spAutoFit/>
          </a:bodyPr>
          <a:lstStyle/>
          <a:p>
            <a:pPr algn="ctr"/>
            <a:r>
              <a:rPr lang="en-US" sz="1000" dirty="0"/>
              <a:t>Belt  conveyor</a:t>
            </a:r>
            <a:endParaRPr lang="es-MX" sz="1000" dirty="0"/>
          </a:p>
        </p:txBody>
      </p:sp>
      <p:pic>
        <p:nvPicPr>
          <p:cNvPr id="2055"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040" t="33532" r="10870" b="18508"/>
          <a:stretch/>
        </p:blipFill>
        <p:spPr bwMode="auto">
          <a:xfrm rot="21424640">
            <a:off x="2117636" y="4445705"/>
            <a:ext cx="3368764" cy="8382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6553200" y="1726678"/>
            <a:ext cx="2169885" cy="246221"/>
          </a:xfrm>
          <a:prstGeom prst="rect">
            <a:avLst/>
          </a:prstGeom>
          <a:noFill/>
        </p:spPr>
        <p:txBody>
          <a:bodyPr wrap="square" rtlCol="0">
            <a:spAutoFit/>
          </a:bodyPr>
          <a:lstStyle/>
          <a:p>
            <a:pPr algn="ctr"/>
            <a:r>
              <a:rPr lang="en-US" sz="1000" dirty="0"/>
              <a:t>Robot Arm</a:t>
            </a:r>
            <a:endParaRPr lang="es-MX" sz="1000" dirty="0"/>
          </a:p>
        </p:txBody>
      </p:sp>
      <p:sp>
        <p:nvSpPr>
          <p:cNvPr id="13" name="TextBox 12"/>
          <p:cNvSpPr txBox="1"/>
          <p:nvPr/>
        </p:nvSpPr>
        <p:spPr>
          <a:xfrm>
            <a:off x="4029201" y="1669143"/>
            <a:ext cx="2169885" cy="246221"/>
          </a:xfrm>
          <a:prstGeom prst="rect">
            <a:avLst/>
          </a:prstGeom>
          <a:noFill/>
        </p:spPr>
        <p:txBody>
          <a:bodyPr wrap="square" rtlCol="0">
            <a:spAutoFit/>
          </a:bodyPr>
          <a:lstStyle/>
          <a:p>
            <a:pPr algn="ctr"/>
            <a:r>
              <a:rPr lang="en-US" sz="1000" dirty="0"/>
              <a:t>Touch Panel for Robot Arm</a:t>
            </a:r>
            <a:endParaRPr lang="es-MX" sz="1000" dirty="0"/>
          </a:p>
        </p:txBody>
      </p:sp>
      <p:sp>
        <p:nvSpPr>
          <p:cNvPr id="3" name="Rectangle 2"/>
          <p:cNvSpPr/>
          <p:nvPr/>
        </p:nvSpPr>
        <p:spPr>
          <a:xfrm>
            <a:off x="7162800" y="6188515"/>
            <a:ext cx="1733057" cy="400110"/>
          </a:xfrm>
          <a:prstGeom prst="rect">
            <a:avLst/>
          </a:prstGeom>
        </p:spPr>
        <p:txBody>
          <a:bodyPr wrap="square">
            <a:spAutoFit/>
          </a:bodyPr>
          <a:lstStyle/>
          <a:p>
            <a:pPr algn="ctr"/>
            <a:r>
              <a:rPr lang="en-US" sz="1000" dirty="0"/>
              <a:t>Metal burrs conveyor and coolant deposit</a:t>
            </a:r>
            <a:endParaRPr lang="es-MX" sz="1000" dirty="0"/>
          </a:p>
        </p:txBody>
      </p:sp>
      <p:pic>
        <p:nvPicPr>
          <p:cNvPr id="2057" name="Picture 9"/>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9068" t="14831" r="37494" b="10594"/>
          <a:stretch/>
        </p:blipFill>
        <p:spPr bwMode="auto">
          <a:xfrm>
            <a:off x="6393348" y="4759644"/>
            <a:ext cx="956783" cy="12192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5268731" y="6140860"/>
            <a:ext cx="1733057" cy="246221"/>
          </a:xfrm>
          <a:prstGeom prst="rect">
            <a:avLst/>
          </a:prstGeom>
        </p:spPr>
        <p:txBody>
          <a:bodyPr wrap="square">
            <a:spAutoFit/>
          </a:bodyPr>
          <a:lstStyle/>
          <a:p>
            <a:pPr algn="ctr"/>
            <a:r>
              <a:rPr lang="en-US" sz="1000" dirty="0"/>
              <a:t>Temperature regulator</a:t>
            </a:r>
            <a:endParaRPr lang="es-MX" sz="1000" dirty="0"/>
          </a:p>
        </p:txBody>
      </p:sp>
      <p:sp>
        <p:nvSpPr>
          <p:cNvPr id="18" name="Rectangle 17"/>
          <p:cNvSpPr/>
          <p:nvPr/>
        </p:nvSpPr>
        <p:spPr>
          <a:xfrm>
            <a:off x="5268731" y="3048000"/>
            <a:ext cx="1260105" cy="1600200"/>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 name="Rectangle 18"/>
          <p:cNvSpPr/>
          <p:nvPr/>
        </p:nvSpPr>
        <p:spPr>
          <a:xfrm>
            <a:off x="4638678" y="3219510"/>
            <a:ext cx="630053" cy="1032268"/>
          </a:xfrm>
          <a:prstGeom prst="rect">
            <a:avLst/>
          </a:prstGeom>
          <a:noFill/>
          <a:ln>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Rounded Rectangle 19"/>
          <p:cNvSpPr/>
          <p:nvPr/>
        </p:nvSpPr>
        <p:spPr>
          <a:xfrm>
            <a:off x="6420755" y="4864805"/>
            <a:ext cx="742045" cy="942201"/>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Rounded Rectangle 20"/>
          <p:cNvSpPr/>
          <p:nvPr/>
        </p:nvSpPr>
        <p:spPr>
          <a:xfrm>
            <a:off x="7162801" y="4270667"/>
            <a:ext cx="1905000" cy="1291933"/>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Rounded Rectangle 21"/>
          <p:cNvSpPr/>
          <p:nvPr/>
        </p:nvSpPr>
        <p:spPr>
          <a:xfrm>
            <a:off x="3079932" y="3581400"/>
            <a:ext cx="1263468" cy="625344"/>
          </a:xfrm>
          <a:prstGeom prst="roundRect">
            <a:avLst/>
          </a:prstGeom>
          <a:noFill/>
          <a:ln>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3" name="Rounded Rectangle 22"/>
          <p:cNvSpPr/>
          <p:nvPr/>
        </p:nvSpPr>
        <p:spPr>
          <a:xfrm rot="20968825">
            <a:off x="2525346" y="4478384"/>
            <a:ext cx="2362200" cy="942201"/>
          </a:xfrm>
          <a:prstGeom prst="roundRect">
            <a:avLst/>
          </a:prstGeom>
          <a:noFill/>
          <a:ln>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cxnSp>
        <p:nvCxnSpPr>
          <p:cNvPr id="24" name="Straight Connector 23"/>
          <p:cNvCxnSpPr/>
          <p:nvPr/>
        </p:nvCxnSpPr>
        <p:spPr>
          <a:xfrm flipV="1">
            <a:off x="8051800" y="5562600"/>
            <a:ext cx="0" cy="66669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6135259" y="5474170"/>
            <a:ext cx="0" cy="66669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6145893" y="5474170"/>
            <a:ext cx="247455" cy="0"/>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1693831" y="4897146"/>
            <a:ext cx="765356" cy="0"/>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1077685" y="3832678"/>
            <a:ext cx="2002247" cy="0"/>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081314" y="3165988"/>
            <a:ext cx="0" cy="666690"/>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7646112" y="1915365"/>
            <a:ext cx="0" cy="1543785"/>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528836" y="3459150"/>
            <a:ext cx="1117276" cy="7257"/>
          </a:xfrm>
          <a:prstGeom prst="line">
            <a:avLst/>
          </a:prstGeom>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4964977" y="1847875"/>
            <a:ext cx="4342" cy="1344215"/>
          </a:xfrm>
          <a:prstGeom prst="line">
            <a:avLst/>
          </a:prstGeom>
          <a:ln w="28575">
            <a:solidFill>
              <a:srgbClr val="33CCFF"/>
            </a:solidFill>
          </a:ln>
        </p:spPr>
        <p:style>
          <a:lnRef idx="1">
            <a:schemeClr val="accent1"/>
          </a:lnRef>
          <a:fillRef idx="0">
            <a:schemeClr val="accent1"/>
          </a:fillRef>
          <a:effectRef idx="0">
            <a:schemeClr val="accent1"/>
          </a:effectRef>
          <a:fontRef idx="minor">
            <a:schemeClr val="tx1"/>
          </a:fontRef>
        </p:style>
      </p:cxnSp>
      <p:sp>
        <p:nvSpPr>
          <p:cNvPr id="40" name="Title 1"/>
          <p:cNvSpPr txBox="1">
            <a:spLocks/>
          </p:cNvSpPr>
          <p:nvPr/>
        </p:nvSpPr>
        <p:spPr bwMode="auto">
          <a:xfrm>
            <a:off x="-60872" y="1139372"/>
            <a:ext cx="514598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Description: Tube cutting and milling system</a:t>
            </a:r>
          </a:p>
          <a:p>
            <a:pPr algn="ctr"/>
            <a:endParaRPr lang="en-US" sz="1800" dirty="0"/>
          </a:p>
          <a:p>
            <a:pPr algn="ctr"/>
            <a:r>
              <a:rPr lang="en-US" sz="1800" dirty="0"/>
              <a:t>Section  2</a:t>
            </a:r>
            <a:endParaRPr lang="es-MX" sz="1800" dirty="0"/>
          </a:p>
        </p:txBody>
      </p:sp>
    </p:spTree>
    <p:extLst>
      <p:ext uri="{BB962C8B-B14F-4D97-AF65-F5344CB8AC3E}">
        <p14:creationId xmlns:p14="http://schemas.microsoft.com/office/powerpoint/2010/main" val="3929619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How to List the Machinery and Equipment </a:t>
            </a:r>
            <a:br>
              <a:rPr lang="en-US" sz="2000" dirty="0"/>
            </a:br>
            <a:r>
              <a:rPr lang="en-US" sz="2000" dirty="0"/>
              <a:t>on the Proforma Invoice</a:t>
            </a:r>
          </a:p>
        </p:txBody>
      </p:sp>
      <p:sp>
        <p:nvSpPr>
          <p:cNvPr id="40" name="Title 1"/>
          <p:cNvSpPr txBox="1">
            <a:spLocks/>
          </p:cNvSpPr>
          <p:nvPr/>
        </p:nvSpPr>
        <p:spPr bwMode="auto">
          <a:xfrm>
            <a:off x="1132114" y="914400"/>
            <a:ext cx="664028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Description: Tube cutting and milling system   </a:t>
            </a:r>
            <a:r>
              <a:rPr lang="en-US" sz="1800" i="1" u="sng" dirty="0">
                <a:effectLst>
                  <a:outerShdw blurRad="38100" dist="38100" dir="2700000" algn="tl">
                    <a:srgbClr val="000000">
                      <a:alpha val="43137"/>
                    </a:srgbClr>
                  </a:outerShdw>
                </a:effectLst>
              </a:rPr>
              <a:t>Spare parts </a:t>
            </a:r>
            <a:endParaRPr lang="es-MX" sz="1800" i="1" u="sng"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151" t="12897" r="37754" b="8830"/>
          <a:stretch/>
        </p:blipFill>
        <p:spPr bwMode="auto">
          <a:xfrm>
            <a:off x="5693229" y="2057400"/>
            <a:ext cx="2764971" cy="2741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58558" y="5029199"/>
            <a:ext cx="4223657" cy="1323439"/>
          </a:xfrm>
          <a:prstGeom prst="rect">
            <a:avLst/>
          </a:prstGeom>
          <a:noFill/>
        </p:spPr>
        <p:txBody>
          <a:bodyPr wrap="square" rtlCol="0">
            <a:spAutoFit/>
          </a:bodyPr>
          <a:lstStyle/>
          <a:p>
            <a:pPr algn="just"/>
            <a:r>
              <a:rPr lang="en-US" sz="1600" dirty="0"/>
              <a:t>If the spare parts are coming individually, they need to be listed on the proforma invoice with the standard information such as quantity, value, country of origin, description</a:t>
            </a:r>
            <a:endParaRPr lang="es-MX" sz="1600" dirty="0"/>
          </a:p>
        </p:txBody>
      </p:sp>
      <p:sp>
        <p:nvSpPr>
          <p:cNvPr id="37" name="TextBox 36"/>
          <p:cNvSpPr txBox="1"/>
          <p:nvPr/>
        </p:nvSpPr>
        <p:spPr>
          <a:xfrm>
            <a:off x="4724400" y="5152309"/>
            <a:ext cx="4187371" cy="830997"/>
          </a:xfrm>
          <a:prstGeom prst="rect">
            <a:avLst/>
          </a:prstGeom>
          <a:noFill/>
        </p:spPr>
        <p:txBody>
          <a:bodyPr wrap="square" rtlCol="0">
            <a:spAutoFit/>
          </a:bodyPr>
          <a:lstStyle/>
          <a:p>
            <a:pPr algn="just"/>
            <a:r>
              <a:rPr lang="en-US" sz="1600" dirty="0"/>
              <a:t>On the other hand, if the spare parts are coming assembled on the machinery, they do not need to be listed individually</a:t>
            </a:r>
            <a:endParaRPr lang="es-MX" dirty="0"/>
          </a:p>
        </p:txBody>
      </p:sp>
      <p:cxnSp>
        <p:nvCxnSpPr>
          <p:cNvPr id="6" name="Straight Connector 5"/>
          <p:cNvCxnSpPr/>
          <p:nvPr/>
        </p:nvCxnSpPr>
        <p:spPr>
          <a:xfrm>
            <a:off x="4528457" y="1905000"/>
            <a:ext cx="0" cy="4953000"/>
          </a:xfrm>
          <a:prstGeom prst="line">
            <a:avLst/>
          </a:prstGeom>
          <a:ln>
            <a:solidFill>
              <a:srgbClr val="FF9966"/>
            </a:solidFill>
          </a:ln>
        </p:spPr>
        <p:style>
          <a:lnRef idx="1">
            <a:schemeClr val="accent1"/>
          </a:lnRef>
          <a:fillRef idx="0">
            <a:schemeClr val="accent1"/>
          </a:fillRef>
          <a:effectRef idx="0">
            <a:schemeClr val="accent1"/>
          </a:effectRef>
          <a:fontRef idx="minor">
            <a:schemeClr val="tx1"/>
          </a:fontRef>
        </p:style>
      </p:cxnSp>
      <p:pic>
        <p:nvPicPr>
          <p:cNvPr id="1036" name="Picture 12" descr="http://www.victoryenergy.com/ImgUL/images/Aftermarket_SpareParts_MiscPar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926" y="2227943"/>
            <a:ext cx="2712919" cy="2589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542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List of the Most Common Auxiliary Equipment and Spare Parts</a:t>
            </a:r>
          </a:p>
        </p:txBody>
      </p:sp>
      <p:sp>
        <p:nvSpPr>
          <p:cNvPr id="40" name="Title 1"/>
          <p:cNvSpPr txBox="1">
            <a:spLocks/>
          </p:cNvSpPr>
          <p:nvPr/>
        </p:nvSpPr>
        <p:spPr bwMode="auto">
          <a:xfrm>
            <a:off x="29029" y="914400"/>
            <a:ext cx="3780971"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Auxiliary equipment</a:t>
            </a:r>
            <a:endParaRPr lang="es-MX" sz="1800" i="1" u="sng" dirty="0">
              <a:effectLst>
                <a:outerShdw blurRad="38100" dist="38100" dir="2700000" algn="tl">
                  <a:srgbClr val="000000">
                    <a:alpha val="43137"/>
                  </a:srgbClr>
                </a:outerShdw>
              </a:effectLst>
            </a:endParaRPr>
          </a:p>
        </p:txBody>
      </p:sp>
      <p:sp>
        <p:nvSpPr>
          <p:cNvPr id="4" name="TextBox 3"/>
          <p:cNvSpPr txBox="1"/>
          <p:nvPr/>
        </p:nvSpPr>
        <p:spPr>
          <a:xfrm>
            <a:off x="158556" y="1600200"/>
            <a:ext cx="4223657" cy="5539978"/>
          </a:xfrm>
          <a:prstGeom prst="rect">
            <a:avLst/>
          </a:prstGeom>
          <a:noFill/>
        </p:spPr>
        <p:txBody>
          <a:bodyPr wrap="square" rtlCol="0">
            <a:spAutoFit/>
          </a:bodyPr>
          <a:lstStyle/>
          <a:p>
            <a:pPr marL="285750" indent="-285750" algn="just">
              <a:buFont typeface="Wingdings" panose="05000000000000000000" pitchFamily="2" charset="2"/>
              <a:buChar char="ü"/>
            </a:pPr>
            <a:r>
              <a:rPr lang="en-US" dirty="0"/>
              <a:t>Control Panel</a:t>
            </a:r>
          </a:p>
          <a:p>
            <a:pPr marL="285750" indent="-285750" algn="just">
              <a:buFont typeface="Wingdings" panose="05000000000000000000" pitchFamily="2" charset="2"/>
              <a:buChar char="ü"/>
            </a:pPr>
            <a:r>
              <a:rPr lang="en-US" dirty="0"/>
              <a:t>Touch Panel</a:t>
            </a:r>
          </a:p>
          <a:p>
            <a:pPr marL="285750" indent="-285750" algn="just">
              <a:buFont typeface="Wingdings" panose="05000000000000000000" pitchFamily="2" charset="2"/>
              <a:buChar char="ü"/>
            </a:pPr>
            <a:r>
              <a:rPr lang="en-US" dirty="0"/>
              <a:t>Power Supply</a:t>
            </a:r>
          </a:p>
          <a:p>
            <a:pPr marL="285750" indent="-285750" algn="just">
              <a:buFont typeface="Wingdings" panose="05000000000000000000" pitchFamily="2" charset="2"/>
              <a:buChar char="ü"/>
            </a:pPr>
            <a:r>
              <a:rPr lang="en-US" dirty="0"/>
              <a:t>Temperature Control</a:t>
            </a:r>
          </a:p>
          <a:p>
            <a:pPr marL="285750" indent="-285750" algn="just">
              <a:buFont typeface="Wingdings" panose="05000000000000000000" pitchFamily="2" charset="2"/>
              <a:buChar char="ü"/>
            </a:pPr>
            <a:r>
              <a:rPr lang="en-US" dirty="0"/>
              <a:t>Hydraulic Unit</a:t>
            </a:r>
          </a:p>
          <a:p>
            <a:pPr marL="285750" indent="-285750" algn="just">
              <a:buFont typeface="Wingdings" panose="05000000000000000000" pitchFamily="2" charset="2"/>
              <a:buChar char="ü"/>
            </a:pPr>
            <a:r>
              <a:rPr lang="en-US" dirty="0"/>
              <a:t>Coolant  System</a:t>
            </a:r>
          </a:p>
          <a:p>
            <a:pPr marL="285750" indent="-285750" algn="just">
              <a:buFont typeface="Wingdings" panose="05000000000000000000" pitchFamily="2" charset="2"/>
              <a:buChar char="ü"/>
            </a:pPr>
            <a:r>
              <a:rPr lang="en-US" dirty="0"/>
              <a:t>Mist Collection System</a:t>
            </a:r>
          </a:p>
          <a:p>
            <a:pPr marL="285750" indent="-285750" algn="just">
              <a:buFont typeface="Wingdings" panose="05000000000000000000" pitchFamily="2" charset="2"/>
              <a:buChar char="ü"/>
            </a:pPr>
            <a:r>
              <a:rPr lang="en-US" dirty="0"/>
              <a:t>Vacuum Pump</a:t>
            </a:r>
          </a:p>
          <a:p>
            <a:pPr marL="285750" indent="-285750" algn="just">
              <a:buFont typeface="Wingdings" panose="05000000000000000000" pitchFamily="2" charset="2"/>
              <a:buChar char="ü"/>
            </a:pPr>
            <a:r>
              <a:rPr lang="en-US" dirty="0"/>
              <a:t>Belt Conveyor</a:t>
            </a:r>
          </a:p>
          <a:p>
            <a:pPr marL="285750" indent="-285750" algn="just">
              <a:buFont typeface="Wingdings" panose="05000000000000000000" pitchFamily="2" charset="2"/>
              <a:buChar char="ü"/>
            </a:pPr>
            <a:r>
              <a:rPr lang="en-US" dirty="0"/>
              <a:t>Rollover Conveyor</a:t>
            </a:r>
          </a:p>
          <a:p>
            <a:pPr marL="285750" indent="-285750" algn="just">
              <a:buFont typeface="Wingdings" panose="05000000000000000000" pitchFamily="2" charset="2"/>
              <a:buChar char="ü"/>
            </a:pPr>
            <a:r>
              <a:rPr lang="en-US" dirty="0"/>
              <a:t>Robot Arms</a:t>
            </a:r>
          </a:p>
          <a:p>
            <a:pPr marL="285750" indent="-285750" algn="just">
              <a:buFont typeface="Wingdings" panose="05000000000000000000" pitchFamily="2" charset="2"/>
              <a:buChar char="ü"/>
            </a:pPr>
            <a:r>
              <a:rPr lang="en-US" dirty="0"/>
              <a:t>Printers</a:t>
            </a:r>
          </a:p>
          <a:p>
            <a:pPr marL="285750" indent="-285750" algn="just">
              <a:buFont typeface="Wingdings" panose="05000000000000000000" pitchFamily="2" charset="2"/>
              <a:buChar char="ü"/>
            </a:pPr>
            <a:r>
              <a:rPr lang="en-US" dirty="0"/>
              <a:t>Scanners</a:t>
            </a:r>
          </a:p>
          <a:p>
            <a:pPr marL="285750" indent="-285750" algn="just">
              <a:buFont typeface="Wingdings" panose="05000000000000000000" pitchFamily="2" charset="2"/>
              <a:buChar char="ü"/>
            </a:pPr>
            <a:r>
              <a:rPr lang="en-US" dirty="0"/>
              <a:t>Monitors</a:t>
            </a:r>
          </a:p>
          <a:p>
            <a:pPr marL="285750" indent="-285750" algn="just">
              <a:buFont typeface="Wingdings" panose="05000000000000000000" pitchFamily="2" charset="2"/>
              <a:buChar char="ü"/>
            </a:pPr>
            <a:r>
              <a:rPr lang="en-US" dirty="0"/>
              <a:t>PC</a:t>
            </a:r>
          </a:p>
          <a:p>
            <a:pPr marL="285750" indent="-285750" algn="just">
              <a:buFont typeface="Wingdings" panose="05000000000000000000" pitchFamily="2" charset="2"/>
              <a:buChar char="ü"/>
            </a:pPr>
            <a:r>
              <a:rPr lang="en-US" dirty="0"/>
              <a:t>Keyboard</a:t>
            </a:r>
          </a:p>
          <a:p>
            <a:pPr marL="285750" indent="-285750" algn="just">
              <a:buFont typeface="Wingdings" panose="05000000000000000000" pitchFamily="2" charset="2"/>
              <a:buChar char="ü"/>
            </a:pPr>
            <a:r>
              <a:rPr lang="en-US" dirty="0"/>
              <a:t>Mouse</a:t>
            </a:r>
          </a:p>
          <a:p>
            <a:pPr algn="just"/>
            <a:endParaRPr lang="es-MX" sz="1600" dirty="0"/>
          </a:p>
          <a:p>
            <a:pPr algn="just"/>
            <a:endParaRPr lang="en-US" sz="1600" dirty="0"/>
          </a:p>
          <a:p>
            <a:pPr algn="just"/>
            <a:endParaRPr lang="es-MX" sz="1600" dirty="0"/>
          </a:p>
        </p:txBody>
      </p:sp>
      <p:cxnSp>
        <p:nvCxnSpPr>
          <p:cNvPr id="6" name="Straight Connector 5"/>
          <p:cNvCxnSpPr/>
          <p:nvPr/>
        </p:nvCxnSpPr>
        <p:spPr>
          <a:xfrm>
            <a:off x="4542971" y="1143000"/>
            <a:ext cx="0" cy="5715000"/>
          </a:xfrm>
          <a:prstGeom prst="line">
            <a:avLst/>
          </a:prstGeom>
          <a:ln>
            <a:solidFill>
              <a:srgbClr val="FF996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782457" y="1646009"/>
            <a:ext cx="4223657" cy="5570756"/>
          </a:xfrm>
          <a:prstGeom prst="rect">
            <a:avLst/>
          </a:prstGeom>
          <a:noFill/>
        </p:spPr>
        <p:txBody>
          <a:bodyPr wrap="square" rtlCol="0">
            <a:spAutoFit/>
          </a:bodyPr>
          <a:lstStyle/>
          <a:p>
            <a:pPr marL="285750" indent="-285750" algn="just">
              <a:buFont typeface="Wingdings" panose="05000000000000000000" pitchFamily="2" charset="2"/>
              <a:buChar char="ü"/>
            </a:pPr>
            <a:r>
              <a:rPr lang="en-US" dirty="0"/>
              <a:t>Valves</a:t>
            </a:r>
          </a:p>
          <a:p>
            <a:pPr marL="285750" indent="-285750" algn="just">
              <a:buFont typeface="Wingdings" panose="05000000000000000000" pitchFamily="2" charset="2"/>
              <a:buChar char="ü"/>
            </a:pPr>
            <a:r>
              <a:rPr lang="en-US" dirty="0"/>
              <a:t>Switches</a:t>
            </a:r>
          </a:p>
          <a:p>
            <a:pPr marL="285750" indent="-285750" algn="just">
              <a:buFont typeface="Wingdings" panose="05000000000000000000" pitchFamily="2" charset="2"/>
              <a:buChar char="ü"/>
            </a:pPr>
            <a:r>
              <a:rPr lang="en-US" dirty="0"/>
              <a:t>Regulators</a:t>
            </a:r>
          </a:p>
          <a:p>
            <a:pPr marL="285750" indent="-285750" algn="just">
              <a:buFont typeface="Wingdings" panose="05000000000000000000" pitchFamily="2" charset="2"/>
              <a:buChar char="ü"/>
            </a:pPr>
            <a:r>
              <a:rPr lang="en-US" dirty="0"/>
              <a:t>Sensors</a:t>
            </a:r>
          </a:p>
          <a:p>
            <a:pPr marL="285750" indent="-285750" algn="just">
              <a:buFont typeface="Wingdings" panose="05000000000000000000" pitchFamily="2" charset="2"/>
              <a:buChar char="ü"/>
            </a:pPr>
            <a:r>
              <a:rPr lang="en-US" dirty="0"/>
              <a:t>Hoses</a:t>
            </a:r>
          </a:p>
          <a:p>
            <a:pPr marL="285750" indent="-285750" algn="just">
              <a:buFont typeface="Wingdings" panose="05000000000000000000" pitchFamily="2" charset="2"/>
              <a:buChar char="ü"/>
            </a:pPr>
            <a:r>
              <a:rPr lang="en-US" dirty="0"/>
              <a:t>Cables</a:t>
            </a:r>
          </a:p>
          <a:p>
            <a:pPr marL="285750" indent="-285750" algn="just">
              <a:buFont typeface="Wingdings" panose="05000000000000000000" pitchFamily="2" charset="2"/>
              <a:buChar char="ü"/>
            </a:pPr>
            <a:r>
              <a:rPr lang="en-US" dirty="0"/>
              <a:t>Tubes</a:t>
            </a:r>
          </a:p>
          <a:p>
            <a:pPr marL="285750" indent="-285750" algn="just">
              <a:buFont typeface="Wingdings" panose="05000000000000000000" pitchFamily="2" charset="2"/>
              <a:buChar char="ü"/>
            </a:pPr>
            <a:r>
              <a:rPr lang="en-US" dirty="0"/>
              <a:t>Screws</a:t>
            </a:r>
          </a:p>
          <a:p>
            <a:pPr marL="285750" indent="-285750" algn="just">
              <a:buFont typeface="Wingdings" panose="05000000000000000000" pitchFamily="2" charset="2"/>
              <a:buChar char="ü"/>
            </a:pPr>
            <a:r>
              <a:rPr lang="en-US" dirty="0"/>
              <a:t>Nuts</a:t>
            </a:r>
          </a:p>
          <a:p>
            <a:pPr marL="285750" indent="-285750" algn="just">
              <a:buFont typeface="Wingdings" panose="05000000000000000000" pitchFamily="2" charset="2"/>
              <a:buChar char="ü"/>
            </a:pPr>
            <a:r>
              <a:rPr lang="en-US" dirty="0"/>
              <a:t>Pins</a:t>
            </a:r>
          </a:p>
          <a:p>
            <a:pPr marL="285750" indent="-285750" algn="just">
              <a:buFont typeface="Wingdings" panose="05000000000000000000" pitchFamily="2" charset="2"/>
              <a:buChar char="ü"/>
            </a:pPr>
            <a:r>
              <a:rPr lang="en-US" dirty="0"/>
              <a:t>O-rings</a:t>
            </a:r>
          </a:p>
          <a:p>
            <a:pPr marL="285750" indent="-285750" algn="just">
              <a:buFont typeface="Wingdings" panose="05000000000000000000" pitchFamily="2" charset="2"/>
              <a:buChar char="ü"/>
            </a:pPr>
            <a:r>
              <a:rPr lang="en-US" dirty="0"/>
              <a:t>Connectors</a:t>
            </a:r>
          </a:p>
          <a:p>
            <a:pPr marL="285750" indent="-285750" algn="just">
              <a:buFont typeface="Wingdings" panose="05000000000000000000" pitchFamily="2" charset="2"/>
              <a:buChar char="ü"/>
            </a:pPr>
            <a:r>
              <a:rPr lang="en-US" dirty="0"/>
              <a:t>Relay</a:t>
            </a:r>
          </a:p>
          <a:p>
            <a:pPr marL="285750" indent="-285750" algn="just">
              <a:buFont typeface="Wingdings" panose="05000000000000000000" pitchFamily="2" charset="2"/>
              <a:buChar char="ü"/>
            </a:pPr>
            <a:r>
              <a:rPr lang="en-US" dirty="0"/>
              <a:t>Metal chain</a:t>
            </a:r>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a:t>Molds</a:t>
            </a:r>
          </a:p>
          <a:p>
            <a:pPr marL="285750" indent="-285750" algn="just">
              <a:buFont typeface="Wingdings" panose="05000000000000000000" pitchFamily="2" charset="2"/>
              <a:buChar char="ü"/>
            </a:pPr>
            <a:r>
              <a:rPr lang="en-US" dirty="0"/>
              <a:t>Fixtures</a:t>
            </a:r>
          </a:p>
          <a:p>
            <a:pPr marL="285750" indent="-285750" algn="just">
              <a:buFont typeface="Wingdings" panose="05000000000000000000" pitchFamily="2" charset="2"/>
              <a:buChar char="ü"/>
            </a:pPr>
            <a:endParaRPr lang="en-US" sz="1600" dirty="0"/>
          </a:p>
          <a:p>
            <a:pPr algn="just"/>
            <a:endParaRPr lang="es-MX" sz="1600" dirty="0"/>
          </a:p>
        </p:txBody>
      </p:sp>
      <p:sp>
        <p:nvSpPr>
          <p:cNvPr id="10" name="Title 1"/>
          <p:cNvSpPr txBox="1">
            <a:spLocks/>
          </p:cNvSpPr>
          <p:nvPr/>
        </p:nvSpPr>
        <p:spPr bwMode="auto">
          <a:xfrm>
            <a:off x="4800600" y="958425"/>
            <a:ext cx="3780971"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Spare parts</a:t>
            </a:r>
            <a:endParaRPr lang="es-MX" sz="1800" i="1" u="sng" dirty="0">
              <a:effectLst>
                <a:outerShdw blurRad="38100" dist="38100" dir="2700000" algn="tl">
                  <a:srgbClr val="000000">
                    <a:alpha val="43137"/>
                  </a:srgbClr>
                </a:outerShdw>
              </a:effectLst>
            </a:endParaRPr>
          </a:p>
        </p:txBody>
      </p:sp>
      <p:sp>
        <p:nvSpPr>
          <p:cNvPr id="8" name="Title 1"/>
          <p:cNvSpPr txBox="1">
            <a:spLocks/>
          </p:cNvSpPr>
          <p:nvPr/>
        </p:nvSpPr>
        <p:spPr bwMode="auto">
          <a:xfrm>
            <a:off x="5003799" y="5440590"/>
            <a:ext cx="3780971"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Tooling</a:t>
            </a:r>
            <a:endParaRPr lang="es-MX" sz="1800" i="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18668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How to List the Machinery and Equipment </a:t>
            </a:r>
            <a:br>
              <a:rPr lang="en-US" sz="2000" dirty="0"/>
            </a:br>
            <a:r>
              <a:rPr lang="en-US" sz="2000" dirty="0"/>
              <a:t>on the Proforma Invoice</a:t>
            </a:r>
          </a:p>
        </p:txBody>
      </p:sp>
      <p:sp>
        <p:nvSpPr>
          <p:cNvPr id="40" name="Title 1"/>
          <p:cNvSpPr txBox="1">
            <a:spLocks/>
          </p:cNvSpPr>
          <p:nvPr/>
        </p:nvSpPr>
        <p:spPr bwMode="auto">
          <a:xfrm>
            <a:off x="1072242" y="1066800"/>
            <a:ext cx="723355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Description: Tube cutting and milling system   </a:t>
            </a:r>
          </a:p>
          <a:p>
            <a:pPr algn="ctr"/>
            <a:r>
              <a:rPr lang="en-US" sz="1800" dirty="0">
                <a:effectLst>
                  <a:outerShdw blurRad="38100" dist="38100" dir="2700000" algn="tl">
                    <a:srgbClr val="000000">
                      <a:alpha val="43137"/>
                    </a:srgbClr>
                  </a:outerShdw>
                </a:effectLst>
              </a:rPr>
              <a:t>Pilot run samples or indirect material such as oil and grease</a:t>
            </a:r>
            <a:r>
              <a:rPr lang="en-US" sz="1800" i="1" u="sng" dirty="0">
                <a:effectLst>
                  <a:outerShdw blurRad="38100" dist="38100" dir="2700000" algn="tl">
                    <a:srgbClr val="000000">
                      <a:alpha val="43137"/>
                    </a:srgbClr>
                  </a:outerShdw>
                </a:effectLst>
              </a:rPr>
              <a:t> </a:t>
            </a:r>
            <a:endParaRPr lang="es-MX" sz="1800" i="1" u="sng" dirty="0">
              <a:effectLst>
                <a:outerShdw blurRad="38100" dist="38100" dir="2700000" algn="tl">
                  <a:srgbClr val="000000">
                    <a:alpha val="43137"/>
                  </a:srgbClr>
                </a:outerShdw>
              </a:effectLst>
            </a:endParaRPr>
          </a:p>
        </p:txBody>
      </p:sp>
      <p:sp>
        <p:nvSpPr>
          <p:cNvPr id="3" name="AutoShape 2" descr="Image result for motor shaf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3038475"/>
            <a:ext cx="1905000"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http://image.made-in-china.com/43f34j00QjnaOtcPYobE/Customized-Steel-Motorcycle-Bicycle-Front-Axle-Shaft-Driving-Shaft-Motor-Shaf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4650" y="2667000"/>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http://www.gulfstarlubricants.com/wp-content/uploads/2015/07/Grease-buck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247900"/>
            <a:ext cx="2654256" cy="2743200"/>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460375" y="4983843"/>
            <a:ext cx="8378825"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All the pilot runs, samples </a:t>
            </a:r>
          </a:p>
          <a:p>
            <a:pPr algn="ctr"/>
            <a:r>
              <a:rPr lang="en-US" sz="1800" dirty="0"/>
              <a:t>and</a:t>
            </a:r>
          </a:p>
          <a:p>
            <a:pPr algn="ctr"/>
            <a:r>
              <a:rPr lang="en-US" sz="1800" dirty="0"/>
              <a:t> Indirect material used for the machine </a:t>
            </a:r>
          </a:p>
          <a:p>
            <a:pPr algn="ctr"/>
            <a:endParaRPr lang="en-US" sz="1800" dirty="0"/>
          </a:p>
          <a:p>
            <a:pPr algn="ctr"/>
            <a:r>
              <a:rPr lang="en-US" sz="1800" dirty="0"/>
              <a:t>Should be treated as other items</a:t>
            </a:r>
            <a:r>
              <a:rPr lang="en-US" sz="1800" i="1" u="sng" dirty="0">
                <a:effectLst>
                  <a:outerShdw blurRad="38100" dist="38100" dir="2700000" algn="tl">
                    <a:srgbClr val="000000">
                      <a:alpha val="43137"/>
                    </a:srgbClr>
                  </a:outerShdw>
                </a:effectLst>
              </a:rPr>
              <a:t> declaring all the information needed</a:t>
            </a:r>
            <a:endParaRPr lang="es-MX" sz="1800" i="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657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How to List the Machinery and Equipment </a:t>
            </a:r>
            <a:br>
              <a:rPr lang="en-US" sz="2000" dirty="0"/>
            </a:br>
            <a:r>
              <a:rPr lang="en-US" sz="2000" dirty="0"/>
              <a:t>on the Proforma Invoice</a:t>
            </a:r>
          </a:p>
        </p:txBody>
      </p:sp>
      <p:sp>
        <p:nvSpPr>
          <p:cNvPr id="40" name="Title 1"/>
          <p:cNvSpPr txBox="1">
            <a:spLocks/>
          </p:cNvSpPr>
          <p:nvPr/>
        </p:nvSpPr>
        <p:spPr bwMode="auto">
          <a:xfrm>
            <a:off x="1132114" y="838200"/>
            <a:ext cx="641168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pPr algn="ctr"/>
            <a:r>
              <a:rPr lang="en-US" sz="1800" dirty="0"/>
              <a:t>Tube cutting and milling system </a:t>
            </a:r>
            <a:r>
              <a:rPr lang="en-US" sz="1800" dirty="0">
                <a:effectLst>
                  <a:outerShdw blurRad="38100" dist="38100" dir="2700000" algn="tl">
                    <a:srgbClr val="000000">
                      <a:alpha val="43137"/>
                    </a:srgbClr>
                  </a:outerShdw>
                </a:effectLst>
              </a:rPr>
              <a:t>Final proforma invoice</a:t>
            </a:r>
            <a:endParaRPr lang="es-MX" sz="1800" i="1" u="sng" dirty="0">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9" t="23214" r="1387" b="10119"/>
          <a:stretch/>
        </p:blipFill>
        <p:spPr bwMode="auto">
          <a:xfrm>
            <a:off x="228600" y="1618343"/>
            <a:ext cx="8748487" cy="5181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5826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28" y="-609599"/>
            <a:ext cx="9126415" cy="4724400"/>
          </a:xfrm>
        </p:spPr>
        <p:txBody>
          <a:bodyPr/>
          <a:lstStyle/>
          <a:p>
            <a:r>
              <a:rPr lang="es-MX" sz="3200" dirty="0"/>
              <a:t> </a:t>
            </a: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br>
              <a:rPr lang="es-MX" sz="3200" dirty="0"/>
            </a:br>
            <a:r>
              <a:rPr lang="en-US" sz="3200" dirty="0"/>
              <a:t>Customs Classification Process </a:t>
            </a:r>
            <a:br>
              <a:rPr lang="en-US" sz="3200" dirty="0"/>
            </a:br>
            <a:r>
              <a:rPr lang="en-US" sz="3200" dirty="0"/>
              <a:t>HTS </a:t>
            </a:r>
            <a:br>
              <a:rPr lang="es-MX" sz="3200" dirty="0"/>
            </a:br>
            <a:br>
              <a:rPr lang="es-MX" sz="3200" dirty="0"/>
            </a:br>
            <a:br>
              <a:rPr lang="es-MX" dirty="0"/>
            </a:br>
            <a:endParaRPr lang="es-MX" dirty="0"/>
          </a:p>
        </p:txBody>
      </p:sp>
      <p:pic>
        <p:nvPicPr>
          <p:cNvPr id="3074" name="Picture 2" descr="http://www.unicorngloballogistics.com/images/cust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276600"/>
            <a:ext cx="4181475" cy="16668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398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217488"/>
            <a:ext cx="8924925" cy="468312"/>
          </a:xfrm>
        </p:spPr>
        <p:txBody>
          <a:bodyPr/>
          <a:lstStyle/>
          <a:p>
            <a:pPr eaLnBrk="1" hangingPunct="1"/>
            <a:r>
              <a:rPr lang="en-US" sz="2000" dirty="0"/>
              <a:t>What Info is Required for Customs Tariff </a:t>
            </a:r>
            <a:br>
              <a:rPr lang="en-US" sz="2000" dirty="0"/>
            </a:br>
            <a:r>
              <a:rPr lang="en-US" sz="2000" dirty="0"/>
              <a:t>Classification</a:t>
            </a:r>
            <a:endParaRPr lang="en-US" dirty="0"/>
          </a:p>
        </p:txBody>
      </p:sp>
      <p:sp>
        <p:nvSpPr>
          <p:cNvPr id="8196" name="Text Box 4"/>
          <p:cNvSpPr txBox="1">
            <a:spLocks noChangeArrowheads="1"/>
          </p:cNvSpPr>
          <p:nvPr/>
        </p:nvSpPr>
        <p:spPr bwMode="auto">
          <a:xfrm>
            <a:off x="25400" y="6420757"/>
            <a:ext cx="9144000" cy="437243"/>
          </a:xfrm>
          <a:prstGeom prst="rect">
            <a:avLst/>
          </a:prstGeom>
          <a:solidFill>
            <a:srgbClr val="FF0000"/>
          </a:solidFill>
          <a:ln w="9525">
            <a:solidFill>
              <a:srgbClr val="FF0000"/>
            </a:solidFill>
            <a:miter lim="800000"/>
            <a:headEnd/>
            <a:tailEnd/>
          </a:ln>
        </p:spPr>
        <p:txBody>
          <a:bodyPr/>
          <a:lstStyle/>
          <a:p>
            <a:pPr algn="ctr">
              <a:lnSpc>
                <a:spcPct val="80000"/>
              </a:lnSpc>
              <a:spcBef>
                <a:spcPct val="0"/>
              </a:spcBef>
              <a:buClrTx/>
              <a:buSzTx/>
              <a:buFontTx/>
              <a:buNone/>
            </a:pPr>
            <a:r>
              <a:rPr lang="en-US" b="1" dirty="0">
                <a:solidFill>
                  <a:schemeClr val="bg1"/>
                </a:solidFill>
              </a:rPr>
              <a:t>A contact with extensive knowledge on the technical data is require for assistance</a:t>
            </a:r>
          </a:p>
        </p:txBody>
      </p:sp>
      <p:sp>
        <p:nvSpPr>
          <p:cNvPr id="21" name="TextBox 20"/>
          <p:cNvSpPr txBox="1"/>
          <p:nvPr/>
        </p:nvSpPr>
        <p:spPr>
          <a:xfrm>
            <a:off x="25400" y="1008743"/>
            <a:ext cx="8966200" cy="5119350"/>
          </a:xfrm>
          <a:prstGeom prst="rect">
            <a:avLst/>
          </a:prstGeom>
          <a:noFill/>
        </p:spPr>
        <p:txBody>
          <a:bodyPr wrap="square" rtlCol="0">
            <a:spAutoFit/>
          </a:bodyPr>
          <a:lstStyle/>
          <a:p>
            <a:pPr algn="just">
              <a:buNone/>
            </a:pPr>
            <a:r>
              <a:rPr lang="en-US" sz="2000" b="0" dirty="0"/>
              <a:t>Customs Tariff classification number (HTS): </a:t>
            </a:r>
            <a:r>
              <a:rPr lang="en-US" sz="2000" dirty="0"/>
              <a:t>Is the numeric Customs code used to import and export merchandise  from one country to another and is the unique code that determines the import duty and non tariff regulation like EPA or military permits.</a:t>
            </a:r>
            <a:endParaRPr lang="en-US" sz="2000" b="0" dirty="0"/>
          </a:p>
          <a:p>
            <a:pPr algn="just">
              <a:buNone/>
            </a:pPr>
            <a:endParaRPr lang="en-US" sz="2000" dirty="0"/>
          </a:p>
          <a:p>
            <a:pPr algn="just">
              <a:buNone/>
            </a:pPr>
            <a:r>
              <a:rPr lang="en-US" sz="2000" b="0" dirty="0"/>
              <a:t>Customs tariff classification process is very complex </a:t>
            </a:r>
            <a:r>
              <a:rPr lang="en-US" sz="2000" dirty="0"/>
              <a:t>and follows several rules.  Therefore, information below is needed for HTS determination:</a:t>
            </a:r>
          </a:p>
          <a:p>
            <a:pPr algn="just">
              <a:lnSpc>
                <a:spcPts val="1900"/>
              </a:lnSpc>
              <a:buNone/>
            </a:pPr>
            <a:endParaRPr lang="en-US" sz="2000" b="0" strike="sngStrike" dirty="0"/>
          </a:p>
          <a:p>
            <a:pPr marL="342900" indent="-342900">
              <a:buFontTx/>
              <a:buChar char="-"/>
            </a:pPr>
            <a:r>
              <a:rPr lang="en-US" sz="2000" b="0" dirty="0"/>
              <a:t>Full Description </a:t>
            </a:r>
          </a:p>
          <a:p>
            <a:pPr marL="342900" indent="-342900">
              <a:buFontTx/>
              <a:buChar char="-"/>
            </a:pPr>
            <a:r>
              <a:rPr lang="en-US" sz="2000" dirty="0"/>
              <a:t>Technical data such as function and use</a:t>
            </a:r>
          </a:p>
          <a:p>
            <a:pPr marL="342900" indent="-342900">
              <a:buFontTx/>
              <a:buChar char="-"/>
            </a:pPr>
            <a:r>
              <a:rPr lang="en-US" sz="2000" dirty="0"/>
              <a:t>Specify if it’s part of something else </a:t>
            </a:r>
          </a:p>
          <a:p>
            <a:pPr marL="342900" indent="-342900">
              <a:buFontTx/>
              <a:buChar char="-"/>
            </a:pPr>
            <a:r>
              <a:rPr lang="en-US" sz="2000" dirty="0"/>
              <a:t>Material of item (e.g., steel, aluminum, etc.)</a:t>
            </a:r>
            <a:endParaRPr lang="en-US" sz="2000" strike="sngStrike" dirty="0"/>
          </a:p>
          <a:p>
            <a:pPr marL="342900" indent="-342900">
              <a:buFontTx/>
              <a:buChar char="-"/>
            </a:pPr>
            <a:r>
              <a:rPr lang="en-US" sz="2000" dirty="0"/>
              <a:t>Pictures</a:t>
            </a:r>
          </a:p>
          <a:p>
            <a:pPr marL="342900" indent="-342900">
              <a:lnSpc>
                <a:spcPts val="800"/>
              </a:lnSpc>
              <a:buFontTx/>
              <a:buChar char="-"/>
            </a:pPr>
            <a:endParaRPr lang="en-US" sz="2000" dirty="0"/>
          </a:p>
          <a:p>
            <a:pPr algn="just"/>
            <a:r>
              <a:rPr lang="en-US" sz="2000" dirty="0"/>
              <a:t>Don’t be surprised if the Customs classifier asks for more information. Remember, some Customs classifications are determined based on your responses.</a:t>
            </a:r>
            <a:endParaRPr lang="en-US" b="0" strike="sngStrike" dirty="0"/>
          </a:p>
        </p:txBody>
      </p:sp>
    </p:spTree>
    <p:extLst>
      <p:ext uri="{BB962C8B-B14F-4D97-AF65-F5344CB8AC3E}">
        <p14:creationId xmlns:p14="http://schemas.microsoft.com/office/powerpoint/2010/main" val="2240252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How Provide Data for Customs Tariff Classification</a:t>
            </a:r>
          </a:p>
        </p:txBody>
      </p:sp>
      <p:sp>
        <p:nvSpPr>
          <p:cNvPr id="9" name="Rectangle 8"/>
          <p:cNvSpPr/>
          <p:nvPr/>
        </p:nvSpPr>
        <p:spPr>
          <a:xfrm>
            <a:off x="0" y="762000"/>
            <a:ext cx="9144000" cy="6063198"/>
          </a:xfrm>
          <a:prstGeom prst="rect">
            <a:avLst/>
          </a:prstGeom>
        </p:spPr>
        <p:txBody>
          <a:bodyPr wrap="square">
            <a:spAutoFit/>
          </a:bodyPr>
          <a:lstStyle/>
          <a:p>
            <a:pPr algn="just"/>
            <a:endParaRPr lang="en-US" sz="1600" b="1" dirty="0"/>
          </a:p>
          <a:p>
            <a:pPr algn="just"/>
            <a:r>
              <a:rPr lang="en-US" b="1" dirty="0"/>
              <a:t>The supplier should fill out the Customs classification format for the HTS assignment. The format requires the below information</a:t>
            </a:r>
          </a:p>
          <a:p>
            <a:pPr algn="just"/>
            <a:endParaRPr lang="en-US" sz="1600" b="1" dirty="0"/>
          </a:p>
          <a:p>
            <a:pPr marL="285750" indent="-285750" algn="just">
              <a:buFont typeface="Wingdings" panose="05000000000000000000" pitchFamily="2" charset="2"/>
              <a:buChar char="v"/>
            </a:pPr>
            <a:r>
              <a:rPr lang="en-US" sz="1600" b="1" dirty="0"/>
              <a:t>Item number:  </a:t>
            </a:r>
            <a:r>
              <a:rPr lang="en-US" sz="1600" dirty="0"/>
              <a:t>This number identifies the sequence of the items shipped and has to be unique. This item number has to be the same as declared on the proforma invoice.</a:t>
            </a:r>
          </a:p>
          <a:p>
            <a:pPr algn="just">
              <a:lnSpc>
                <a:spcPts val="1800"/>
              </a:lnSpc>
            </a:pPr>
            <a:endParaRPr lang="en-US" sz="1600" dirty="0"/>
          </a:p>
          <a:p>
            <a:pPr marL="285750" indent="-285750" algn="just">
              <a:buFont typeface="Wingdings" panose="05000000000000000000" pitchFamily="2" charset="2"/>
              <a:buChar char="v"/>
            </a:pPr>
            <a:r>
              <a:rPr lang="en-US" sz="1600" b="1" dirty="0"/>
              <a:t>It’s part of the Item</a:t>
            </a:r>
            <a:r>
              <a:rPr lang="en-US" sz="1600" dirty="0"/>
              <a:t>: Include the item number of the equipment </a:t>
            </a:r>
          </a:p>
          <a:p>
            <a:pPr algn="just">
              <a:lnSpc>
                <a:spcPts val="1800"/>
              </a:lnSpc>
            </a:pPr>
            <a:endParaRPr lang="en-US" sz="1600" dirty="0"/>
          </a:p>
          <a:p>
            <a:pPr marL="285750" indent="-285750" algn="just">
              <a:buFont typeface="Wingdings" panose="05000000000000000000" pitchFamily="2" charset="2"/>
              <a:buChar char="v"/>
            </a:pPr>
            <a:r>
              <a:rPr lang="en-US" sz="1600" b="1" dirty="0"/>
              <a:t>Description: </a:t>
            </a:r>
            <a:r>
              <a:rPr lang="en-US" sz="1600" dirty="0"/>
              <a:t>Describe the item shipped. It should match with the description declared on the proforma invoice.</a:t>
            </a:r>
          </a:p>
          <a:p>
            <a:pPr algn="just">
              <a:lnSpc>
                <a:spcPts val="1800"/>
              </a:lnSpc>
            </a:pPr>
            <a:endParaRPr lang="en-US" sz="1600" dirty="0"/>
          </a:p>
          <a:p>
            <a:pPr marL="285750" indent="-285750" algn="just">
              <a:buFont typeface="Wingdings" panose="05000000000000000000" pitchFamily="2" charset="2"/>
              <a:buChar char="v"/>
            </a:pPr>
            <a:r>
              <a:rPr lang="en-US" sz="1600" b="1" dirty="0"/>
              <a:t>Main function: </a:t>
            </a:r>
            <a:r>
              <a:rPr lang="en-US" sz="1600" dirty="0"/>
              <a:t>Provide full technical data about the main function of the item described.</a:t>
            </a:r>
          </a:p>
          <a:p>
            <a:pPr algn="just">
              <a:lnSpc>
                <a:spcPts val="1800"/>
              </a:lnSpc>
            </a:pPr>
            <a:endParaRPr lang="en-US" sz="1600" i="1" dirty="0"/>
          </a:p>
          <a:p>
            <a:pPr marL="285750" indent="-285750">
              <a:buFont typeface="Wingdings" panose="05000000000000000000" pitchFamily="2" charset="2"/>
              <a:buChar char="v"/>
            </a:pPr>
            <a:r>
              <a:rPr lang="en-US" sz="1600" b="1" i="1" dirty="0"/>
              <a:t>Material made of: </a:t>
            </a:r>
            <a:r>
              <a:rPr lang="en-US" sz="1600" dirty="0"/>
              <a:t>Describe the main material of which a item is made or composed being specific for example steel, iron, aluminum, stain steel, plastic, rubber, polycarbonate, glass…</a:t>
            </a:r>
          </a:p>
          <a:p>
            <a:pPr algn="just">
              <a:lnSpc>
                <a:spcPts val="1800"/>
              </a:lnSpc>
            </a:pPr>
            <a:endParaRPr lang="en-US" sz="1600" i="1" dirty="0"/>
          </a:p>
          <a:p>
            <a:pPr marL="285750" indent="-285750" algn="just">
              <a:buFont typeface="Wingdings" panose="05000000000000000000" pitchFamily="2" charset="2"/>
              <a:buChar char="v"/>
            </a:pPr>
            <a:r>
              <a:rPr lang="en-US" sz="1600" b="1" i="1" dirty="0"/>
              <a:t>Category:  </a:t>
            </a:r>
            <a:r>
              <a:rPr lang="en-US" sz="1600" dirty="0"/>
              <a:t>Describe</a:t>
            </a:r>
            <a:r>
              <a:rPr lang="en-US" sz="1600" b="1" dirty="0"/>
              <a:t> </a:t>
            </a:r>
            <a:r>
              <a:rPr lang="en-US" sz="1600" dirty="0"/>
              <a:t>if it’s Main equipment, auxiliary equipment, tooling or spare parts</a:t>
            </a:r>
          </a:p>
          <a:p>
            <a:pPr algn="just">
              <a:lnSpc>
                <a:spcPts val="1800"/>
              </a:lnSpc>
            </a:pPr>
            <a:endParaRPr lang="en-US" sz="1600" b="1" dirty="0"/>
          </a:p>
          <a:p>
            <a:pPr marL="285750" indent="-285750" algn="just">
              <a:buFont typeface="Wingdings" panose="05000000000000000000" pitchFamily="2" charset="2"/>
              <a:buChar char="v"/>
            </a:pPr>
            <a:r>
              <a:rPr lang="en-US" sz="1600" b="1" i="1" dirty="0"/>
              <a:t>Supplier contact: </a:t>
            </a:r>
            <a:r>
              <a:rPr lang="en-US" sz="1600" dirty="0"/>
              <a:t>It’s the main contact who will provide additional technical data if it’s needed.</a:t>
            </a:r>
          </a:p>
          <a:p>
            <a:pPr algn="just">
              <a:lnSpc>
                <a:spcPts val="1800"/>
              </a:lnSpc>
            </a:pPr>
            <a:endParaRPr lang="en-US" sz="1600" b="1" i="1" dirty="0"/>
          </a:p>
          <a:p>
            <a:pPr marL="285750" indent="-285750" algn="just">
              <a:buFont typeface="Wingdings" panose="05000000000000000000" pitchFamily="2" charset="2"/>
              <a:buChar char="v"/>
            </a:pPr>
            <a:r>
              <a:rPr lang="en-US" sz="1600" b="1" i="1" dirty="0"/>
              <a:t>Picture: </a:t>
            </a:r>
            <a:r>
              <a:rPr lang="en-US" sz="1600" dirty="0"/>
              <a:t>Include legible picture of the item</a:t>
            </a:r>
          </a:p>
          <a:p>
            <a:pPr algn="just">
              <a:lnSpc>
                <a:spcPts val="1800"/>
              </a:lnSpc>
            </a:pPr>
            <a:endParaRPr lang="en-US" sz="1600" b="1" i="1" dirty="0"/>
          </a:p>
          <a:p>
            <a:pPr marL="285750" indent="-285750" algn="just">
              <a:buFont typeface="Wingdings" panose="05000000000000000000" pitchFamily="2" charset="2"/>
              <a:buChar char="v"/>
            </a:pPr>
            <a:r>
              <a:rPr lang="en-US" sz="1600" b="1" i="1" dirty="0"/>
              <a:t>Identification plate: </a:t>
            </a:r>
            <a:r>
              <a:rPr lang="en-US" sz="1600" dirty="0"/>
              <a:t>Include a picture of  identification plate of the item</a:t>
            </a:r>
          </a:p>
        </p:txBody>
      </p:sp>
    </p:spTree>
    <p:extLst>
      <p:ext uri="{BB962C8B-B14F-4D97-AF65-F5344CB8AC3E}">
        <p14:creationId xmlns:p14="http://schemas.microsoft.com/office/powerpoint/2010/main" val="1382715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How Provide Data for Customs Tariff Classification</a:t>
            </a:r>
          </a:p>
        </p:txBody>
      </p:sp>
      <p:sp>
        <p:nvSpPr>
          <p:cNvPr id="9" name="Rectangle 8"/>
          <p:cNvSpPr/>
          <p:nvPr/>
        </p:nvSpPr>
        <p:spPr>
          <a:xfrm>
            <a:off x="76200" y="986901"/>
            <a:ext cx="8877300" cy="2262158"/>
          </a:xfrm>
          <a:prstGeom prst="rect">
            <a:avLst/>
          </a:prstGeom>
        </p:spPr>
        <p:txBody>
          <a:bodyPr wrap="square">
            <a:spAutoFit/>
          </a:bodyPr>
          <a:lstStyle/>
          <a:p>
            <a:r>
              <a:rPr lang="en-US" sz="1600" b="1" dirty="0"/>
              <a:t>Once the Customs classification format is completed, send to the following contacts:</a:t>
            </a:r>
          </a:p>
          <a:p>
            <a:pPr>
              <a:lnSpc>
                <a:spcPts val="1600"/>
              </a:lnSpc>
            </a:pPr>
            <a:endParaRPr lang="en-US" sz="1600" i="1" dirty="0">
              <a:effectLst>
                <a:outerShdw blurRad="38100" dist="38100" dir="2700000" algn="tl">
                  <a:srgbClr val="000000">
                    <a:alpha val="43137"/>
                  </a:srgbClr>
                </a:outerShdw>
              </a:effectLst>
              <a:highlight>
                <a:srgbClr val="FFFF00"/>
              </a:highlight>
            </a:endParaRPr>
          </a:p>
          <a:p>
            <a:pPr algn="just"/>
            <a:r>
              <a:rPr lang="en-US" sz="1400" dirty="0"/>
              <a:t>For equipment going to SteeringMex at Queretaro plants (63, 65 and 66)</a:t>
            </a:r>
          </a:p>
          <a:p>
            <a:r>
              <a:rPr lang="en-US" sz="1400" dirty="0">
                <a:hlinkClick r:id="rId2"/>
              </a:rPr>
              <a:t>NexteerMXcrossboder@nexteer.com</a:t>
            </a:r>
            <a:r>
              <a:rPr lang="en-US" sz="1400" dirty="0"/>
              <a:t>; </a:t>
            </a:r>
            <a:r>
              <a:rPr lang="en-US" sz="1400" dirty="0">
                <a:hlinkClick r:id="rId3"/>
              </a:rPr>
              <a:t>machine.moves@nexteer.com</a:t>
            </a:r>
            <a:r>
              <a:rPr lang="en-US" sz="1400" dirty="0"/>
              <a:t>; </a:t>
            </a:r>
          </a:p>
          <a:p>
            <a:pPr algn="just">
              <a:lnSpc>
                <a:spcPts val="1400"/>
              </a:lnSpc>
            </a:pPr>
            <a:endParaRPr lang="en-US" sz="1400" dirty="0"/>
          </a:p>
          <a:p>
            <a:r>
              <a:rPr lang="en-US" sz="1400" dirty="0"/>
              <a:t>For equipment going to SteeringMex at Juarez plants (61 and 68)</a:t>
            </a:r>
            <a:r>
              <a:rPr lang="en-US" sz="1400" dirty="0">
                <a:hlinkClick r:id="rId2"/>
              </a:rPr>
              <a:t> NexteerMXcrossboder@nexteer.com</a:t>
            </a:r>
            <a:r>
              <a:rPr lang="en-US" sz="1400" dirty="0"/>
              <a:t>; </a:t>
            </a:r>
            <a:r>
              <a:rPr lang="en-US" sz="1400" dirty="0">
                <a:hlinkClick r:id="rId3"/>
              </a:rPr>
              <a:t>machine.moves@nexteer.com</a:t>
            </a:r>
            <a:r>
              <a:rPr lang="en-US" sz="1400" dirty="0"/>
              <a:t>; </a:t>
            </a:r>
          </a:p>
          <a:p>
            <a:pPr algn="just"/>
            <a:endParaRPr lang="en-US" sz="1400" dirty="0"/>
          </a:p>
          <a:p>
            <a:pPr algn="just"/>
            <a:endParaRPr lang="en-US" sz="1400" dirty="0"/>
          </a:p>
          <a:p>
            <a:pPr algn="just"/>
            <a:endParaRPr lang="en-US" sz="1600" b="1" i="1"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380" t="23545" r="3023" b="12434"/>
          <a:stretch/>
        </p:blipFill>
        <p:spPr bwMode="auto">
          <a:xfrm>
            <a:off x="609600" y="3018514"/>
            <a:ext cx="7924800" cy="365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1401851"/>
      </p:ext>
    </p:extLst>
  </p:cSld>
  <p:clrMapOvr>
    <a:masterClrMapping/>
  </p:clrMapOvr>
</p:sld>
</file>

<file path=ppt/theme/theme1.xml><?xml version="1.0" encoding="utf-8"?>
<a:theme xmlns:a="http://schemas.openxmlformats.org/drawingml/2006/main" name="Nexteer PPT_template">
  <a:themeElements>
    <a:clrScheme name="Nexteer PPT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exteer PPT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xteer PPT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xteer PPT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exteer PPT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exteer PPT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exteer PPT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exteer PPT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exteer PPT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exteer PPT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exteer PPT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exteer PPT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exteer PPT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exteer PPT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4207</TotalTime>
  <Words>1278</Words>
  <Application>Microsoft Office PowerPoint</Application>
  <PresentationFormat>On-screen Show (4:3)</PresentationFormat>
  <Paragraphs>209</Paragraphs>
  <Slides>20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Courier New</vt:lpstr>
      <vt:lpstr>Symbol</vt:lpstr>
      <vt:lpstr>Wingdings</vt:lpstr>
      <vt:lpstr>Nexteer PPT_template</vt:lpstr>
      <vt:lpstr>                Legal Requirements to Import  Machinery and Equipment into Mexico       </vt:lpstr>
      <vt:lpstr>Guidance for Importing Fixed Assets into Mexico</vt:lpstr>
      <vt:lpstr>                Documentation Overview     </vt:lpstr>
      <vt:lpstr>Mexico Customs Requirements</vt:lpstr>
      <vt:lpstr>Mexico Customs Requirements</vt:lpstr>
      <vt:lpstr>                Proforma Invoice Elements     </vt:lpstr>
      <vt:lpstr>Proforma invoice – Information Required </vt:lpstr>
      <vt:lpstr>  </vt:lpstr>
      <vt:lpstr>                How to List the Machinery and Equipment  on the Proforma Invoice      </vt:lpstr>
      <vt:lpstr>How to List the Machinery and Equipment  on the Proforma Invoice</vt:lpstr>
      <vt:lpstr>PowerPoint Presentation</vt:lpstr>
      <vt:lpstr>How to List the Machinery and Equipment  on the Proforma Invoice</vt:lpstr>
      <vt:lpstr>How to List the Machinery and Equipment  on the Proforma Invoice</vt:lpstr>
      <vt:lpstr>List of the Most Common Auxiliary Equipment and Spare Parts</vt:lpstr>
      <vt:lpstr>How to List the Machinery and Equipment  on the Proforma Invoice</vt:lpstr>
      <vt:lpstr>How to List the Machinery and Equipment  on the Proforma Invoice</vt:lpstr>
      <vt:lpstr>               Customs Classification Process  HTS    </vt:lpstr>
      <vt:lpstr>What Info is Required for Customs Tariff  Classification</vt:lpstr>
      <vt:lpstr>How Provide Data for Customs Tariff Classification</vt:lpstr>
      <vt:lpstr>How Provide Data for Customs Tariff Classification</vt:lpstr>
    </vt:vector>
  </TitlesOfParts>
  <Company>Honeywell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E501785</dc:creator>
  <cp:lastModifiedBy>Lisa Thompson</cp:lastModifiedBy>
  <cp:revision>380</cp:revision>
  <cp:lastPrinted>2016-11-24T20:45:43Z</cp:lastPrinted>
  <dcterms:created xsi:type="dcterms:W3CDTF">2013-11-12T23:18:08Z</dcterms:created>
  <dcterms:modified xsi:type="dcterms:W3CDTF">2017-05-24T11:33:52Z</dcterms:modified>
</cp:coreProperties>
</file>