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9.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0.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1.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2.xml" ContentType="application/vnd.openxmlformats-officedocument.presentationml.tags+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1"/>
  </p:notesMasterIdLst>
  <p:sldIdLst>
    <p:sldId id="6810" r:id="rId5"/>
    <p:sldId id="6816" r:id="rId6"/>
    <p:sldId id="6811" r:id="rId7"/>
    <p:sldId id="1255" r:id="rId8"/>
    <p:sldId id="6803" r:id="rId9"/>
    <p:sldId id="6808" r:id="rId10"/>
    <p:sldId id="960" r:id="rId11"/>
    <p:sldId id="6809" r:id="rId12"/>
    <p:sldId id="6804" r:id="rId13"/>
    <p:sldId id="263" r:id="rId14"/>
    <p:sldId id="6805" r:id="rId15"/>
    <p:sldId id="1062" r:id="rId16"/>
    <p:sldId id="1063" r:id="rId17"/>
    <p:sldId id="6794" r:id="rId18"/>
    <p:sldId id="6796" r:id="rId19"/>
    <p:sldId id="1064" r:id="rId20"/>
    <p:sldId id="1074" r:id="rId21"/>
    <p:sldId id="6797" r:id="rId22"/>
    <p:sldId id="1067" r:id="rId23"/>
    <p:sldId id="1073" r:id="rId24"/>
    <p:sldId id="266" r:id="rId25"/>
    <p:sldId id="6806" r:id="rId26"/>
    <p:sldId id="5871" r:id="rId27"/>
    <p:sldId id="5879" r:id="rId28"/>
    <p:sldId id="5889" r:id="rId29"/>
    <p:sldId id="5877" r:id="rId30"/>
    <p:sldId id="5878" r:id="rId31"/>
    <p:sldId id="6814" r:id="rId32"/>
    <p:sldId id="6815" r:id="rId33"/>
    <p:sldId id="6812" r:id="rId34"/>
    <p:sldId id="6819" r:id="rId35"/>
    <p:sldId id="897" r:id="rId36"/>
    <p:sldId id="261" r:id="rId37"/>
    <p:sldId id="6802" r:id="rId38"/>
    <p:sldId id="6817" r:id="rId39"/>
    <p:sldId id="118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BB49D292-715B-1D42-8653-94B970389265}">
          <p14:sldIdLst>
            <p14:sldId id="6810"/>
            <p14:sldId id="6816"/>
            <p14:sldId id="6811"/>
            <p14:sldId id="1255"/>
            <p14:sldId id="6803"/>
          </p14:sldIdLst>
        </p14:section>
        <p14:section name="President's Message" id="{87E434DB-9C33-CC42-A317-963053CD4F4A}">
          <p14:sldIdLst>
            <p14:sldId id="6808"/>
            <p14:sldId id="960"/>
            <p14:sldId id="6809"/>
          </p14:sldIdLst>
        </p14:section>
        <p14:section name="Technology Road Map" id="{AC047D14-2C32-DE44-BB62-145B909FC31A}">
          <p14:sldIdLst/>
        </p14:section>
        <p14:section name="State of the Business" id="{92DA5368-581C-FD4D-B9F1-1A4D81A33870}">
          <p14:sldIdLst>
            <p14:sldId id="6804"/>
            <p14:sldId id="263"/>
            <p14:sldId id="6805"/>
            <p14:sldId id="1062"/>
            <p14:sldId id="1063"/>
            <p14:sldId id="6794"/>
            <p14:sldId id="6796"/>
            <p14:sldId id="1064"/>
            <p14:sldId id="1074"/>
            <p14:sldId id="6797"/>
            <p14:sldId id="1067"/>
            <p14:sldId id="1073"/>
            <p14:sldId id="266"/>
            <p14:sldId id="6806"/>
            <p14:sldId id="5871"/>
            <p14:sldId id="5879"/>
            <p14:sldId id="5889"/>
            <p14:sldId id="5877"/>
            <p14:sldId id="5878"/>
          </p14:sldIdLst>
        </p14:section>
        <p14:section name="Supplier Recognition" id="{6EBCA5F4-C192-1848-9992-FA688C94EB98}">
          <p14:sldIdLst>
            <p14:sldId id="6814"/>
            <p14:sldId id="6815"/>
            <p14:sldId id="6812"/>
            <p14:sldId id="6819"/>
            <p14:sldId id="897"/>
            <p14:sldId id="261"/>
          </p14:sldIdLst>
        </p14:section>
        <p14:section name="Closing" id="{24A5D90C-2913-4D49-B3A1-3CD4BDABB5C9}">
          <p14:sldIdLst>
            <p14:sldId id="6802"/>
            <p14:sldId id="6817"/>
            <p14:sldId id="11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0405"/>
    <a:srgbClr val="7E84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FC97BD-D4AE-4342-8A48-CA229C7DC4AF}" v="2" dt="2020-11-03T14:08:16.318"/>
    <p1510:client id="{7C1C8172-5ECF-4786-A757-55255344444D}" v="3" dt="2020-11-03T14:49:25.4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73" autoAdjust="0"/>
    <p:restoredTop sz="92764" autoAdjust="0"/>
  </p:normalViewPr>
  <p:slideViewPr>
    <p:cSldViewPr snapToGrid="0">
      <p:cViewPr varScale="1">
        <p:scale>
          <a:sx n="67" d="100"/>
          <a:sy n="67" d="100"/>
        </p:scale>
        <p:origin x="54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6.2512664557206055E-2"/>
          <c:w val="0.95767035088798558"/>
          <c:h val="0.81094595115644341"/>
        </c:manualLayout>
      </c:layout>
      <c:barChart>
        <c:barDir val="col"/>
        <c:grouping val="clustered"/>
        <c:varyColors val="0"/>
        <c:ser>
          <c:idx val="0"/>
          <c:order val="0"/>
          <c:tx>
            <c:strRef>
              <c:f>Sheet1!$B$1</c:f>
              <c:strCache>
                <c:ptCount val="1"/>
                <c:pt idx="0">
                  <c:v>Column2</c:v>
                </c:pt>
              </c:strCache>
            </c:strRef>
          </c:tx>
          <c:spPr>
            <a:solidFill>
              <a:srgbClr val="0080A6"/>
            </a:solidFill>
            <a:ln w="10888">
              <a:noFill/>
              <a:prstDash val="solid"/>
            </a:ln>
          </c:spPr>
          <c:invertIfNegative val="0"/>
          <c:dPt>
            <c:idx val="1"/>
            <c:invertIfNegative val="0"/>
            <c:bubble3D val="0"/>
            <c:extLst>
              <c:ext xmlns:c16="http://schemas.microsoft.com/office/drawing/2014/chart" uri="{C3380CC4-5D6E-409C-BE32-E72D297353CC}">
                <c16:uniqueId val="{00000001-7251-4C1A-A183-DD941B75834E}"/>
              </c:ext>
            </c:extLst>
          </c:dPt>
          <c:dPt>
            <c:idx val="2"/>
            <c:invertIfNegative val="0"/>
            <c:bubble3D val="0"/>
            <c:extLst>
              <c:ext xmlns:c16="http://schemas.microsoft.com/office/drawing/2014/chart" uri="{C3380CC4-5D6E-409C-BE32-E72D297353CC}">
                <c16:uniqueId val="{00000003-7251-4C1A-A183-DD941B75834E}"/>
              </c:ext>
            </c:extLst>
          </c:dPt>
          <c:dPt>
            <c:idx val="3"/>
            <c:invertIfNegative val="0"/>
            <c:bubble3D val="0"/>
            <c:extLst>
              <c:ext xmlns:c16="http://schemas.microsoft.com/office/drawing/2014/chart" uri="{C3380CC4-5D6E-409C-BE32-E72D297353CC}">
                <c16:uniqueId val="{00000004-7251-4C1A-A183-DD941B75834E}"/>
              </c:ext>
            </c:extLst>
          </c:dPt>
          <c:dLbls>
            <c:spPr>
              <a:noFill/>
              <a:ln>
                <a:noFill/>
              </a:ln>
              <a:effectLst/>
            </c:spPr>
            <c:txPr>
              <a:bodyPr wrap="square" lIns="38100" tIns="19050" rIns="38100" bIns="19050" anchor="ctr">
                <a:spAutoFit/>
              </a:bodyPr>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Jan.</c:v>
                </c:pt>
                <c:pt idx="1">
                  <c:v>Feb.</c:v>
                </c:pt>
                <c:pt idx="2">
                  <c:v>Mar.</c:v>
                </c:pt>
                <c:pt idx="3">
                  <c:v>Apr.</c:v>
                </c:pt>
                <c:pt idx="4">
                  <c:v>May</c:v>
                </c:pt>
                <c:pt idx="5">
                  <c:v>Jun.</c:v>
                </c:pt>
              </c:strCache>
            </c:strRef>
          </c:cat>
          <c:val>
            <c:numRef>
              <c:f>Sheet1!$B$2:$B$7</c:f>
              <c:numCache>
                <c:formatCode>0%</c:formatCode>
                <c:ptCount val="6"/>
                <c:pt idx="0">
                  <c:v>-1.7866131316796818E-2</c:v>
                </c:pt>
                <c:pt idx="1">
                  <c:v>2.698244484325385E-2</c:v>
                </c:pt>
                <c:pt idx="2">
                  <c:v>-0.31531751040257017</c:v>
                </c:pt>
                <c:pt idx="3">
                  <c:v>-0.99318372858318127</c:v>
                </c:pt>
                <c:pt idx="4">
                  <c:v>-0.84628301146272089</c:v>
                </c:pt>
                <c:pt idx="5">
                  <c:v>-0.24304530251500878</c:v>
                </c:pt>
              </c:numCache>
            </c:numRef>
          </c:val>
          <c:extLst>
            <c:ext xmlns:c16="http://schemas.microsoft.com/office/drawing/2014/chart" uri="{C3380CC4-5D6E-409C-BE32-E72D297353CC}">
              <c16:uniqueId val="{00000006-7251-4C1A-A183-DD941B75834E}"/>
            </c:ext>
          </c:extLst>
        </c:ser>
        <c:dLbls>
          <c:showLegendKey val="0"/>
          <c:showVal val="0"/>
          <c:showCatName val="0"/>
          <c:showSerName val="0"/>
          <c:showPercent val="0"/>
          <c:showBubbleSize val="0"/>
        </c:dLbls>
        <c:gapWidth val="75"/>
        <c:axId val="120721792"/>
        <c:axId val="120723328"/>
      </c:barChart>
      <c:catAx>
        <c:axId val="120721792"/>
        <c:scaling>
          <c:orientation val="minMax"/>
        </c:scaling>
        <c:delete val="0"/>
        <c:axPos val="b"/>
        <c:numFmt formatCode="General" sourceLinked="1"/>
        <c:majorTickMark val="none"/>
        <c:minorTickMark val="none"/>
        <c:tickLblPos val="low"/>
        <c:spPr>
          <a:ln w="10888">
            <a:solidFill>
              <a:srgbClr val="808080"/>
            </a:solidFill>
            <a:prstDash val="solid"/>
          </a:ln>
        </c:spPr>
        <c:txPr>
          <a:bodyPr/>
          <a:lstStyle/>
          <a:p>
            <a:pPr>
              <a:defRPr sz="1100" b="0"/>
            </a:pPr>
            <a:endParaRPr lang="en-US"/>
          </a:p>
        </c:txPr>
        <c:crossAx val="120723328"/>
        <c:crosses val="autoZero"/>
        <c:auto val="1"/>
        <c:lblAlgn val="ctr"/>
        <c:lblOffset val="100"/>
        <c:noMultiLvlLbl val="0"/>
      </c:catAx>
      <c:valAx>
        <c:axId val="120723328"/>
        <c:scaling>
          <c:orientation val="minMax"/>
          <c:max val="0.2"/>
          <c:min val="-1.2"/>
        </c:scaling>
        <c:delete val="1"/>
        <c:axPos val="l"/>
        <c:numFmt formatCode="0%" sourceLinked="1"/>
        <c:majorTickMark val="out"/>
        <c:minorTickMark val="none"/>
        <c:tickLblPos val="nextTo"/>
        <c:crossAx val="120721792"/>
        <c:crosses val="autoZero"/>
        <c:crossBetween val="between"/>
        <c:majorUnit val="1000"/>
      </c:valAx>
      <c:spPr>
        <a:noFill/>
        <a:ln w="23426">
          <a:noFill/>
        </a:ln>
      </c:spPr>
    </c:plotArea>
    <c:plotVisOnly val="1"/>
    <c:dispBlanksAs val="gap"/>
    <c:showDLblsOverMax val="0"/>
  </c:chart>
  <c:spPr>
    <a:noFill/>
    <a:ln>
      <a:noFill/>
    </a:ln>
  </c:spPr>
  <c:txPr>
    <a:bodyPr/>
    <a:lstStyle/>
    <a:p>
      <a:pPr>
        <a:defRPr sz="943" b="0" baseline="0">
          <a:solidFill>
            <a:srgbClr val="010000"/>
          </a:solidFill>
          <a:latin typeface="+mj-lt"/>
          <a:ea typeface="LF_Kai"/>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6.2512664557206055E-2"/>
          <c:w val="0.95767035088798558"/>
          <c:h val="0.81094595115644341"/>
        </c:manualLayout>
      </c:layout>
      <c:barChart>
        <c:barDir val="col"/>
        <c:grouping val="clustered"/>
        <c:varyColors val="0"/>
        <c:ser>
          <c:idx val="0"/>
          <c:order val="0"/>
          <c:tx>
            <c:strRef>
              <c:f>Sheet1!$B$1</c:f>
              <c:strCache>
                <c:ptCount val="1"/>
                <c:pt idx="0">
                  <c:v>Column2</c:v>
                </c:pt>
              </c:strCache>
            </c:strRef>
          </c:tx>
          <c:spPr>
            <a:solidFill>
              <a:srgbClr val="0080A6"/>
            </a:solidFill>
            <a:ln w="10888">
              <a:noFill/>
              <a:prstDash val="solid"/>
            </a:ln>
          </c:spPr>
          <c:invertIfNegative val="0"/>
          <c:dPt>
            <c:idx val="1"/>
            <c:invertIfNegative val="0"/>
            <c:bubble3D val="0"/>
            <c:extLst>
              <c:ext xmlns:c16="http://schemas.microsoft.com/office/drawing/2014/chart" uri="{C3380CC4-5D6E-409C-BE32-E72D297353CC}">
                <c16:uniqueId val="{00000000-27E9-43F1-9E52-CB7CB0E078C1}"/>
              </c:ext>
            </c:extLst>
          </c:dPt>
          <c:dPt>
            <c:idx val="2"/>
            <c:invertIfNegative val="0"/>
            <c:bubble3D val="0"/>
            <c:extLst>
              <c:ext xmlns:c16="http://schemas.microsoft.com/office/drawing/2014/chart" uri="{C3380CC4-5D6E-409C-BE32-E72D297353CC}">
                <c16:uniqueId val="{00000001-27E9-43F1-9E52-CB7CB0E078C1}"/>
              </c:ext>
            </c:extLst>
          </c:dPt>
          <c:dPt>
            <c:idx val="3"/>
            <c:invertIfNegative val="0"/>
            <c:bubble3D val="0"/>
            <c:extLst>
              <c:ext xmlns:c16="http://schemas.microsoft.com/office/drawing/2014/chart" uri="{C3380CC4-5D6E-409C-BE32-E72D297353CC}">
                <c16:uniqueId val="{00000002-27E9-43F1-9E52-CB7CB0E078C1}"/>
              </c:ext>
            </c:extLst>
          </c:dPt>
          <c:dLbls>
            <c:spPr>
              <a:noFill/>
              <a:ln>
                <a:noFill/>
              </a:ln>
              <a:effectLst/>
            </c:spPr>
            <c:txPr>
              <a:bodyPr wrap="square" lIns="38100" tIns="19050" rIns="38100" bIns="19050" anchor="ctr">
                <a:spAutoFit/>
              </a:bodyPr>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Jan.</c:v>
                </c:pt>
                <c:pt idx="1">
                  <c:v>Feb.</c:v>
                </c:pt>
                <c:pt idx="2">
                  <c:v>Mar.</c:v>
                </c:pt>
                <c:pt idx="3">
                  <c:v>Apr.</c:v>
                </c:pt>
                <c:pt idx="4">
                  <c:v>May</c:v>
                </c:pt>
                <c:pt idx="5">
                  <c:v>Jun.</c:v>
                </c:pt>
              </c:strCache>
            </c:strRef>
          </c:cat>
          <c:val>
            <c:numRef>
              <c:f>Sheet1!$B$2:$B$7</c:f>
              <c:numCache>
                <c:formatCode>0%</c:formatCode>
                <c:ptCount val="6"/>
                <c:pt idx="0">
                  <c:v>-0.18381001985976675</c:v>
                </c:pt>
                <c:pt idx="1">
                  <c:v>-0.41314054797843336</c:v>
                </c:pt>
                <c:pt idx="2">
                  <c:v>-0.3187961365180606</c:v>
                </c:pt>
                <c:pt idx="3">
                  <c:v>-0.29193566907984614</c:v>
                </c:pt>
                <c:pt idx="4">
                  <c:v>-0.25767986284245936</c:v>
                </c:pt>
                <c:pt idx="5">
                  <c:v>-0.12773774626368073</c:v>
                </c:pt>
              </c:numCache>
            </c:numRef>
          </c:val>
          <c:extLst>
            <c:ext xmlns:c16="http://schemas.microsoft.com/office/drawing/2014/chart" uri="{C3380CC4-5D6E-409C-BE32-E72D297353CC}">
              <c16:uniqueId val="{00000003-27E9-43F1-9E52-CB7CB0E078C1}"/>
            </c:ext>
          </c:extLst>
        </c:ser>
        <c:dLbls>
          <c:showLegendKey val="0"/>
          <c:showVal val="0"/>
          <c:showCatName val="0"/>
          <c:showSerName val="0"/>
          <c:showPercent val="0"/>
          <c:showBubbleSize val="0"/>
        </c:dLbls>
        <c:gapWidth val="75"/>
        <c:axId val="120721792"/>
        <c:axId val="120723328"/>
      </c:barChart>
      <c:catAx>
        <c:axId val="120721792"/>
        <c:scaling>
          <c:orientation val="minMax"/>
        </c:scaling>
        <c:delete val="0"/>
        <c:axPos val="b"/>
        <c:numFmt formatCode="General" sourceLinked="1"/>
        <c:majorTickMark val="none"/>
        <c:minorTickMark val="none"/>
        <c:tickLblPos val="low"/>
        <c:spPr>
          <a:ln w="10888">
            <a:solidFill>
              <a:srgbClr val="808080"/>
            </a:solidFill>
            <a:prstDash val="solid"/>
          </a:ln>
        </c:spPr>
        <c:txPr>
          <a:bodyPr/>
          <a:lstStyle/>
          <a:p>
            <a:pPr>
              <a:defRPr sz="1100" b="0"/>
            </a:pPr>
            <a:endParaRPr lang="en-US"/>
          </a:p>
        </c:txPr>
        <c:crossAx val="120723328"/>
        <c:crosses val="autoZero"/>
        <c:auto val="1"/>
        <c:lblAlgn val="ctr"/>
        <c:lblOffset val="100"/>
        <c:noMultiLvlLbl val="0"/>
      </c:catAx>
      <c:valAx>
        <c:axId val="120723328"/>
        <c:scaling>
          <c:orientation val="minMax"/>
          <c:max val="0.2"/>
          <c:min val="-1.2"/>
        </c:scaling>
        <c:delete val="1"/>
        <c:axPos val="l"/>
        <c:numFmt formatCode="0%" sourceLinked="1"/>
        <c:majorTickMark val="out"/>
        <c:minorTickMark val="none"/>
        <c:tickLblPos val="nextTo"/>
        <c:crossAx val="120721792"/>
        <c:crosses val="autoZero"/>
        <c:crossBetween val="between"/>
        <c:majorUnit val="1000"/>
      </c:valAx>
      <c:spPr>
        <a:noFill/>
        <a:ln w="23426">
          <a:noFill/>
        </a:ln>
      </c:spPr>
    </c:plotArea>
    <c:plotVisOnly val="1"/>
    <c:dispBlanksAs val="gap"/>
    <c:showDLblsOverMax val="0"/>
  </c:chart>
  <c:spPr>
    <a:noFill/>
    <a:ln>
      <a:noFill/>
    </a:ln>
  </c:spPr>
  <c:txPr>
    <a:bodyPr/>
    <a:lstStyle/>
    <a:p>
      <a:pPr>
        <a:defRPr sz="943" b="0" baseline="0">
          <a:solidFill>
            <a:srgbClr val="010000"/>
          </a:solidFill>
          <a:latin typeface="+mj-lt"/>
          <a:ea typeface="LF_Kai"/>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6.2512664557206055E-2"/>
          <c:w val="0.95767035088798558"/>
          <c:h val="0.81094595115644341"/>
        </c:manualLayout>
      </c:layout>
      <c:barChart>
        <c:barDir val="col"/>
        <c:grouping val="clustered"/>
        <c:varyColors val="0"/>
        <c:ser>
          <c:idx val="0"/>
          <c:order val="0"/>
          <c:tx>
            <c:strRef>
              <c:f>Sheet1!$B$1</c:f>
              <c:strCache>
                <c:ptCount val="1"/>
                <c:pt idx="0">
                  <c:v>Column2</c:v>
                </c:pt>
              </c:strCache>
            </c:strRef>
          </c:tx>
          <c:spPr>
            <a:solidFill>
              <a:srgbClr val="0080A6"/>
            </a:solidFill>
            <a:ln w="10888">
              <a:noFill/>
              <a:prstDash val="solid"/>
            </a:ln>
          </c:spPr>
          <c:invertIfNegative val="0"/>
          <c:dPt>
            <c:idx val="1"/>
            <c:invertIfNegative val="0"/>
            <c:bubble3D val="0"/>
            <c:extLst>
              <c:ext xmlns:c16="http://schemas.microsoft.com/office/drawing/2014/chart" uri="{C3380CC4-5D6E-409C-BE32-E72D297353CC}">
                <c16:uniqueId val="{00000000-98FF-45EA-B8CC-AFBF4C925A66}"/>
              </c:ext>
            </c:extLst>
          </c:dPt>
          <c:dPt>
            <c:idx val="2"/>
            <c:invertIfNegative val="0"/>
            <c:bubble3D val="0"/>
            <c:extLst>
              <c:ext xmlns:c16="http://schemas.microsoft.com/office/drawing/2014/chart" uri="{C3380CC4-5D6E-409C-BE32-E72D297353CC}">
                <c16:uniqueId val="{00000001-98FF-45EA-B8CC-AFBF4C925A66}"/>
              </c:ext>
            </c:extLst>
          </c:dPt>
          <c:dPt>
            <c:idx val="3"/>
            <c:invertIfNegative val="0"/>
            <c:bubble3D val="0"/>
            <c:extLst>
              <c:ext xmlns:c16="http://schemas.microsoft.com/office/drawing/2014/chart" uri="{C3380CC4-5D6E-409C-BE32-E72D297353CC}">
                <c16:uniqueId val="{00000002-98FF-45EA-B8CC-AFBF4C925A66}"/>
              </c:ext>
            </c:extLst>
          </c:dPt>
          <c:dLbls>
            <c:spPr>
              <a:noFill/>
              <a:ln>
                <a:noFill/>
              </a:ln>
              <a:effectLst/>
            </c:spPr>
            <c:txPr>
              <a:bodyPr wrap="square" lIns="38100" tIns="19050" rIns="38100" bIns="19050" anchor="ctr">
                <a:spAutoFit/>
              </a:bodyPr>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Jan.</c:v>
                </c:pt>
                <c:pt idx="1">
                  <c:v>Feb.</c:v>
                </c:pt>
                <c:pt idx="2">
                  <c:v>Mar.</c:v>
                </c:pt>
                <c:pt idx="3">
                  <c:v>Apr.</c:v>
                </c:pt>
                <c:pt idx="4">
                  <c:v>May</c:v>
                </c:pt>
                <c:pt idx="5">
                  <c:v>Jun.</c:v>
                </c:pt>
              </c:strCache>
            </c:strRef>
          </c:cat>
          <c:val>
            <c:numRef>
              <c:f>Sheet1!$B$2:$B$7</c:f>
              <c:numCache>
                <c:formatCode>0%</c:formatCode>
                <c:ptCount val="6"/>
                <c:pt idx="0">
                  <c:v>-6.0104525661458519E-2</c:v>
                </c:pt>
                <c:pt idx="1">
                  <c:v>-7.1743620759198823E-2</c:v>
                </c:pt>
                <c:pt idx="2">
                  <c:v>-0.37230897138983821</c:v>
                </c:pt>
                <c:pt idx="3">
                  <c:v>-0.94010968474585821</c:v>
                </c:pt>
                <c:pt idx="4">
                  <c:v>-0.67372458194791585</c:v>
                </c:pt>
                <c:pt idx="5">
                  <c:v>-0.3259108426569961</c:v>
                </c:pt>
              </c:numCache>
            </c:numRef>
          </c:val>
          <c:extLst>
            <c:ext xmlns:c16="http://schemas.microsoft.com/office/drawing/2014/chart" uri="{C3380CC4-5D6E-409C-BE32-E72D297353CC}">
              <c16:uniqueId val="{00000003-98FF-45EA-B8CC-AFBF4C925A66}"/>
            </c:ext>
          </c:extLst>
        </c:ser>
        <c:dLbls>
          <c:showLegendKey val="0"/>
          <c:showVal val="0"/>
          <c:showCatName val="0"/>
          <c:showSerName val="0"/>
          <c:showPercent val="0"/>
          <c:showBubbleSize val="0"/>
        </c:dLbls>
        <c:gapWidth val="75"/>
        <c:axId val="120721792"/>
        <c:axId val="120723328"/>
      </c:barChart>
      <c:catAx>
        <c:axId val="120721792"/>
        <c:scaling>
          <c:orientation val="minMax"/>
        </c:scaling>
        <c:delete val="0"/>
        <c:axPos val="b"/>
        <c:numFmt formatCode="General" sourceLinked="1"/>
        <c:majorTickMark val="none"/>
        <c:minorTickMark val="none"/>
        <c:tickLblPos val="low"/>
        <c:spPr>
          <a:ln w="10888">
            <a:solidFill>
              <a:srgbClr val="808080"/>
            </a:solidFill>
            <a:prstDash val="solid"/>
          </a:ln>
        </c:spPr>
        <c:txPr>
          <a:bodyPr/>
          <a:lstStyle/>
          <a:p>
            <a:pPr>
              <a:defRPr sz="1100" b="0"/>
            </a:pPr>
            <a:endParaRPr lang="en-US"/>
          </a:p>
        </c:txPr>
        <c:crossAx val="120723328"/>
        <c:crosses val="autoZero"/>
        <c:auto val="1"/>
        <c:lblAlgn val="ctr"/>
        <c:lblOffset val="100"/>
        <c:noMultiLvlLbl val="0"/>
      </c:catAx>
      <c:valAx>
        <c:axId val="120723328"/>
        <c:scaling>
          <c:orientation val="minMax"/>
          <c:max val="0.2"/>
          <c:min val="-1.2"/>
        </c:scaling>
        <c:delete val="1"/>
        <c:axPos val="l"/>
        <c:numFmt formatCode="0%" sourceLinked="1"/>
        <c:majorTickMark val="out"/>
        <c:minorTickMark val="none"/>
        <c:tickLblPos val="nextTo"/>
        <c:crossAx val="120721792"/>
        <c:crosses val="autoZero"/>
        <c:crossBetween val="between"/>
        <c:majorUnit val="1000"/>
      </c:valAx>
      <c:spPr>
        <a:noFill/>
        <a:ln w="23426">
          <a:noFill/>
        </a:ln>
      </c:spPr>
    </c:plotArea>
    <c:plotVisOnly val="1"/>
    <c:dispBlanksAs val="gap"/>
    <c:showDLblsOverMax val="0"/>
  </c:chart>
  <c:spPr>
    <a:noFill/>
    <a:ln>
      <a:noFill/>
    </a:ln>
  </c:spPr>
  <c:txPr>
    <a:bodyPr/>
    <a:lstStyle/>
    <a:p>
      <a:pPr>
        <a:defRPr sz="943" b="0" baseline="0">
          <a:solidFill>
            <a:srgbClr val="010000"/>
          </a:solidFill>
          <a:latin typeface="+mj-lt"/>
          <a:ea typeface="LF_Kai"/>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938688329423306E-3"/>
          <c:y val="0.10539133685831613"/>
          <c:w val="0.99110613116705748"/>
          <c:h val="0.69263487950970537"/>
        </c:manualLayout>
      </c:layout>
      <c:barChart>
        <c:barDir val="col"/>
        <c:grouping val="clustered"/>
        <c:varyColors val="0"/>
        <c:ser>
          <c:idx val="0"/>
          <c:order val="0"/>
          <c:tx>
            <c:strRef>
              <c:f>Sheet1!$B$1</c:f>
              <c:strCache>
                <c:ptCount val="1"/>
                <c:pt idx="0">
                  <c:v>1H 2020</c:v>
                </c:pt>
              </c:strCache>
            </c:strRef>
          </c:tx>
          <c:spPr>
            <a:solidFill>
              <a:srgbClr val="0080A6"/>
            </a:solidFill>
            <a:ln>
              <a:noFill/>
            </a:ln>
            <a:effectLst/>
            <a:scene3d>
              <a:camera prst="orthographicFront"/>
              <a:lightRig rig="threePt" dir="t"/>
            </a:scene3d>
            <a:sp3d>
              <a:bevelT w="254000" h="254000"/>
              <a:bevelB w="254000" h="254000"/>
            </a:sp3d>
          </c:spPr>
          <c:invertIfNegative val="0"/>
          <c:cat>
            <c:strRef>
              <c:f>Sheet1!$A$2</c:f>
              <c:strCache>
                <c:ptCount val="1"/>
                <c:pt idx="0">
                  <c:v>Revenue</c:v>
                </c:pt>
              </c:strCache>
            </c:strRef>
          </c:cat>
          <c:val>
            <c:numRef>
              <c:f>Sheet1!$B$2</c:f>
              <c:numCache>
                <c:formatCode>General</c:formatCode>
                <c:ptCount val="1"/>
                <c:pt idx="0">
                  <c:v>1211</c:v>
                </c:pt>
              </c:numCache>
            </c:numRef>
          </c:val>
          <c:extLst>
            <c:ext xmlns:c16="http://schemas.microsoft.com/office/drawing/2014/chart" uri="{C3380CC4-5D6E-409C-BE32-E72D297353CC}">
              <c16:uniqueId val="{00000000-78CD-425D-8343-3CB9E7346CA0}"/>
            </c:ext>
          </c:extLst>
        </c:ser>
        <c:ser>
          <c:idx val="1"/>
          <c:order val="1"/>
          <c:tx>
            <c:strRef>
              <c:f>Sheet1!$C$1</c:f>
              <c:strCache>
                <c:ptCount val="1"/>
                <c:pt idx="0">
                  <c:v>2H2020</c:v>
                </c:pt>
              </c:strCache>
            </c:strRef>
          </c:tx>
          <c:spPr>
            <a:solidFill>
              <a:srgbClr val="66BF6B"/>
            </a:solidFill>
            <a:ln>
              <a:solidFill>
                <a:srgbClr val="808080">
                  <a:alpha val="89000"/>
                </a:srgbClr>
              </a:solidFill>
            </a:ln>
            <a:effectLst/>
            <a:scene3d>
              <a:camera prst="orthographicFront"/>
              <a:lightRig rig="threePt" dir="t"/>
            </a:scene3d>
            <a:sp3d>
              <a:bevelT w="254000" h="254000"/>
              <a:bevelB w="254000" h="254000"/>
            </a:sp3d>
          </c:spPr>
          <c:invertIfNegative val="0"/>
          <c:cat>
            <c:strRef>
              <c:f>Sheet1!$A$2</c:f>
              <c:strCache>
                <c:ptCount val="1"/>
                <c:pt idx="0">
                  <c:v>Revenue</c:v>
                </c:pt>
              </c:strCache>
            </c:strRef>
          </c:cat>
          <c:val>
            <c:numRef>
              <c:f>Sheet1!$C$2</c:f>
              <c:numCache>
                <c:formatCode>General</c:formatCode>
                <c:ptCount val="1"/>
                <c:pt idx="0">
                  <c:v>1800</c:v>
                </c:pt>
              </c:numCache>
            </c:numRef>
          </c:val>
          <c:extLst>
            <c:ext xmlns:c16="http://schemas.microsoft.com/office/drawing/2014/chart" uri="{C3380CC4-5D6E-409C-BE32-E72D297353CC}">
              <c16:uniqueId val="{00000001-78CD-425D-8343-3CB9E7346CA0}"/>
            </c:ext>
          </c:extLst>
        </c:ser>
        <c:dLbls>
          <c:showLegendKey val="0"/>
          <c:showVal val="0"/>
          <c:showCatName val="0"/>
          <c:showSerName val="0"/>
          <c:showPercent val="0"/>
          <c:showBubbleSize val="0"/>
        </c:dLbls>
        <c:gapWidth val="138"/>
        <c:overlap val="-100"/>
        <c:axId val="443153848"/>
        <c:axId val="443151224"/>
      </c:barChart>
      <c:catAx>
        <c:axId val="443153848"/>
        <c:scaling>
          <c:orientation val="minMax"/>
        </c:scaling>
        <c:delete val="1"/>
        <c:axPos val="b"/>
        <c:numFmt formatCode="General" sourceLinked="1"/>
        <c:majorTickMark val="none"/>
        <c:minorTickMark val="none"/>
        <c:tickLblPos val="nextTo"/>
        <c:crossAx val="443151224"/>
        <c:crosses val="autoZero"/>
        <c:auto val="1"/>
        <c:lblAlgn val="ctr"/>
        <c:lblOffset val="100"/>
        <c:noMultiLvlLbl val="0"/>
      </c:catAx>
      <c:valAx>
        <c:axId val="443151224"/>
        <c:scaling>
          <c:orientation val="minMax"/>
        </c:scaling>
        <c:delete val="1"/>
        <c:axPos val="l"/>
        <c:numFmt formatCode="General" sourceLinked="1"/>
        <c:majorTickMark val="none"/>
        <c:minorTickMark val="none"/>
        <c:tickLblPos val="nextTo"/>
        <c:crossAx val="443153848"/>
        <c:crosses val="autoZero"/>
        <c:crossBetween val="between"/>
      </c:valAx>
      <c:spPr>
        <a:noFill/>
        <a:ln>
          <a:noFill/>
        </a:ln>
        <a:effectLst/>
      </c:spPr>
    </c:plotArea>
    <c:legend>
      <c:legendPos val="b"/>
      <c:layout>
        <c:manualLayout>
          <c:xMode val="edge"/>
          <c:yMode val="edge"/>
          <c:x val="0.20241441693803475"/>
          <c:y val="0.833845294427493"/>
          <c:w val="0.59517093268905308"/>
          <c:h val="7.1857193646645084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7F8AA-ABA7-884F-B46A-2BE2A540C17E}" type="datetimeFigureOut">
              <a:rPr lang="en-US" smtClean="0"/>
              <a:t>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7939D6-8996-8A4B-95A3-A701F40CFCA5}" type="slidenum">
              <a:rPr lang="en-US" smtClean="0"/>
              <a:t>‹#›</a:t>
            </a:fld>
            <a:endParaRPr lang="en-US"/>
          </a:p>
        </p:txBody>
      </p:sp>
    </p:spTree>
    <p:extLst>
      <p:ext uri="{BB962C8B-B14F-4D97-AF65-F5344CB8AC3E}">
        <p14:creationId xmlns:p14="http://schemas.microsoft.com/office/powerpoint/2010/main" val="869757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373399-5BCE-4752-B6E8-9B971B56CFA6}" type="slidenum">
              <a:rPr lang="en-US" smtClean="0"/>
              <a:t>1</a:t>
            </a:fld>
            <a:endParaRPr lang="en-US"/>
          </a:p>
        </p:txBody>
      </p:sp>
    </p:spTree>
    <p:extLst>
      <p:ext uri="{BB962C8B-B14F-4D97-AF65-F5344CB8AC3E}">
        <p14:creationId xmlns:p14="http://schemas.microsoft.com/office/powerpoint/2010/main" val="1537666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and Welcome to the 2020 Nexteer Global Supplier Conference.</a:t>
            </a:r>
          </a:p>
          <a:p>
            <a:endParaRPr lang="en-US" dirty="0"/>
          </a:p>
          <a:p>
            <a:r>
              <a:rPr lang="en-US" dirty="0"/>
              <a:t>I am Sal Orsini, Executive Director for Global Supply Management.  For most of you, this is the first time I am getting the opportunity to introduce myself.  I joined Nexteer in June.  I come to Nexteer with over 20 years of Purchasing and Supplier Quality experience in both Automotive and Aerospace industries.  I even spent 3 years in Saginaw earlier in my career when I was with Delphi.  I spent the first half of my career with Delphi and then transitioned to the Aerospace industry working for Rolls-Royce.  I also worked for General Motors in their Global Purchasing depart as a global Commodity Director.  My career path has led me back to Nexteer and I could not be more excited about this role and this opportunity.</a:t>
            </a:r>
          </a:p>
          <a:p>
            <a:endParaRPr lang="en-US" dirty="0"/>
          </a:p>
          <a:p>
            <a:r>
              <a:rPr lang="en-US" dirty="0"/>
              <a:t>This is obviously and interesting time we live in today.  This conference is different, just like many other things around us.  We may not  be in the same room together today, and the agenda is somewhat different from prior year conferences, but the purpose is still very important to us. We also have some special recognition to hand out later and we have some important messages to share with you today, as well.</a:t>
            </a:r>
          </a:p>
          <a:p>
            <a:endParaRPr lang="en-US" dirty="0"/>
          </a:p>
          <a:p>
            <a:r>
              <a:rPr lang="en-US" dirty="0"/>
              <a:t>So thank you for spending part of your day with us.  I hope you find today informative and virtually collaborative.</a:t>
            </a:r>
          </a:p>
        </p:txBody>
      </p:sp>
      <p:sp>
        <p:nvSpPr>
          <p:cNvPr id="4" name="Slide Number Placeholder 3"/>
          <p:cNvSpPr>
            <a:spLocks noGrp="1"/>
          </p:cNvSpPr>
          <p:nvPr>
            <p:ph type="sldNum" sz="quarter" idx="5"/>
          </p:nvPr>
        </p:nvSpPr>
        <p:spPr/>
        <p:txBody>
          <a:bodyPr/>
          <a:lstStyle/>
          <a:p>
            <a:fld id="{02373399-5BCE-4752-B6E8-9B971B56CFA6}" type="slidenum">
              <a:rPr lang="en-US" smtClean="0"/>
              <a:t>3</a:t>
            </a:fld>
            <a:endParaRPr lang="en-US"/>
          </a:p>
        </p:txBody>
      </p:sp>
    </p:spTree>
    <p:extLst>
      <p:ext uri="{BB962C8B-B14F-4D97-AF65-F5344CB8AC3E}">
        <p14:creationId xmlns:p14="http://schemas.microsoft.com/office/powerpoint/2010/main" val="78458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kick things off with a welcome from Tao Liu our President and Global Chief Operating Officer.</a:t>
            </a:r>
          </a:p>
          <a:p>
            <a:endParaRPr lang="en-US" dirty="0"/>
          </a:p>
        </p:txBody>
      </p:sp>
      <p:sp>
        <p:nvSpPr>
          <p:cNvPr id="4" name="Slide Number Placeholder 3"/>
          <p:cNvSpPr>
            <a:spLocks noGrp="1"/>
          </p:cNvSpPr>
          <p:nvPr>
            <p:ph type="sldNum" sz="quarter" idx="5"/>
          </p:nvPr>
        </p:nvSpPr>
        <p:spPr/>
        <p:txBody>
          <a:bodyPr/>
          <a:lstStyle/>
          <a:p>
            <a:fld id="{02373399-5BCE-4752-B6E8-9B971B56CFA6}" type="slidenum">
              <a:rPr lang="en-US" smtClean="0"/>
              <a:t>4</a:t>
            </a:fld>
            <a:endParaRPr lang="en-US"/>
          </a:p>
        </p:txBody>
      </p:sp>
    </p:spTree>
    <p:extLst>
      <p:ext uri="{BB962C8B-B14F-4D97-AF65-F5344CB8AC3E}">
        <p14:creationId xmlns:p14="http://schemas.microsoft.com/office/powerpoint/2010/main" val="912339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agenda for today is very focused and designed to be efficient.</a:t>
            </a:r>
          </a:p>
          <a:p>
            <a:endParaRPr lang="en-US" dirty="0"/>
          </a:p>
          <a:p>
            <a:r>
              <a:rPr lang="en-US" dirty="0"/>
              <a:t>So get ready and thank you, again, for your attendance.  Please join me in welcoming Tao Liu, President and Global COO for Nexteer.</a:t>
            </a:r>
          </a:p>
        </p:txBody>
      </p:sp>
      <p:sp>
        <p:nvSpPr>
          <p:cNvPr id="4" name="Slide Number Placeholder 3"/>
          <p:cNvSpPr>
            <a:spLocks noGrp="1"/>
          </p:cNvSpPr>
          <p:nvPr>
            <p:ph type="sldNum" sz="quarter" idx="5"/>
          </p:nvPr>
        </p:nvSpPr>
        <p:spPr/>
        <p:txBody>
          <a:bodyPr/>
          <a:lstStyle/>
          <a:p>
            <a:fld id="{02373399-5BCE-4752-B6E8-9B971B56CFA6}" type="slidenum">
              <a:rPr lang="en-US" smtClean="0"/>
              <a:t>5</a:t>
            </a:fld>
            <a:endParaRPr lang="en-US"/>
          </a:p>
        </p:txBody>
      </p:sp>
    </p:spTree>
    <p:extLst>
      <p:ext uri="{BB962C8B-B14F-4D97-AF65-F5344CB8AC3E}">
        <p14:creationId xmlns:p14="http://schemas.microsoft.com/office/powerpoint/2010/main" val="3570167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2AA7AF7-7077-41F5-B36B-CB184BAF7806}" type="slidenum">
              <a:rPr lang="en-US" smtClean="0"/>
              <a:t>6</a:t>
            </a:fld>
            <a:endParaRPr lang="en-US"/>
          </a:p>
        </p:txBody>
      </p:sp>
    </p:spTree>
    <p:extLst>
      <p:ext uri="{BB962C8B-B14F-4D97-AF65-F5344CB8AC3E}">
        <p14:creationId xmlns:p14="http://schemas.microsoft.com/office/powerpoint/2010/main" val="506174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7708" y="4330700"/>
            <a:ext cx="5661660" cy="3861991"/>
          </a:xfrm>
        </p:spPr>
        <p:txBody>
          <a:bodyPr/>
          <a:lstStyle/>
          <a:p>
            <a:pPr defTabSz="939363">
              <a:defRPr/>
            </a:pPr>
            <a:r>
              <a:rPr lang="en-US" dirty="0">
                <a:latin typeface="Arial" panose="020B0604020202020204" pitchFamily="34" charset="0"/>
                <a:cs typeface="Arial" panose="020B0604020202020204" pitchFamily="34" charset="0"/>
              </a:rPr>
              <a:t>As with many things this year, our conference is a little different than in prior years, but we feel it is still important to hold.  We may not be in the same room together, but I am confident you will find todays conference valuable and informative.            </a:t>
            </a:r>
          </a:p>
          <a:p>
            <a:pPr defTabSz="939363">
              <a:defRPr/>
            </a:pPr>
            <a:endParaRPr lang="en-US" dirty="0">
              <a:latin typeface="Arial" panose="020B0604020202020204" pitchFamily="34" charset="0"/>
              <a:cs typeface="Arial" panose="020B0604020202020204" pitchFamily="34" charset="0"/>
            </a:endParaRPr>
          </a:p>
          <a:p>
            <a:pPr defTabSz="939363">
              <a:defRPr/>
            </a:pPr>
            <a:r>
              <a:rPr lang="en-US" dirty="0">
                <a:latin typeface="Arial" panose="020B0604020202020204" pitchFamily="34" charset="0"/>
                <a:cs typeface="Arial" panose="020B0604020202020204" pitchFamily="34" charset="0"/>
              </a:rPr>
              <a:t>We are excited to introduce you to our new global leader of GSM, Sal Orsini.  Sal has over 20 years of experience in the automotive and aerospace industries and he even spent 3 years in Saginaw early in his career with Delphi.  You will get a chance to hear a little more from Sal later.</a:t>
            </a:r>
          </a:p>
          <a:p>
            <a:pPr defTabSz="939363">
              <a:defRPr/>
            </a:pPr>
            <a:endParaRPr lang="en-US" dirty="0">
              <a:latin typeface="Arial" panose="020B0604020202020204" pitchFamily="34" charset="0"/>
              <a:cs typeface="Arial" panose="020B0604020202020204" pitchFamily="34" charset="0"/>
            </a:endParaRPr>
          </a:p>
          <a:p>
            <a:pPr defTabSz="939363">
              <a:defRPr/>
            </a:pPr>
            <a:r>
              <a:rPr lang="en-US" dirty="0">
                <a:latin typeface="Arial" panose="020B0604020202020204" pitchFamily="34" charset="0"/>
                <a:cs typeface="Arial" panose="020B0604020202020204" pitchFamily="34" charset="0"/>
              </a:rPr>
              <a:t>2020 has been a year unlike any other that we have experienced together, unprecedented. Throughout this unprecedented time we remain grateful for the relationships we have with you, our supplier partners, and your resilience in dealing with these events, especially during the shutdown and restart of operations earlier this year.</a:t>
            </a:r>
          </a:p>
          <a:p>
            <a:pPr defTabSz="939363">
              <a:defRPr/>
            </a:pPr>
            <a:endParaRPr lang="en-US" dirty="0">
              <a:latin typeface="Arial" panose="020B0604020202020204" pitchFamily="34" charset="0"/>
              <a:cs typeface="Arial" panose="020B0604020202020204" pitchFamily="34" charset="0"/>
            </a:endParaRPr>
          </a:p>
          <a:p>
            <a:pPr defTabSz="939363">
              <a:defRPr/>
            </a:pPr>
            <a:r>
              <a:rPr lang="en-US" dirty="0">
                <a:latin typeface="Arial" panose="020B0604020202020204" pitchFamily="34" charset="0"/>
                <a:cs typeface="Arial" panose="020B0604020202020204" pitchFamily="34" charset="0"/>
              </a:rPr>
              <a:t>As we look ahead to the fast-approaching end of 2020 and the beginning of 2021, we know there will be new challenges for all of us.  And we know it is critical to have strong relationships to meet these challenges together.  That is part of what Winning the Long Game means to Nexteer.  Relationships are often tested over time and it is how we deal with those challenges together, that defines the strength of those relationships.</a:t>
            </a:r>
          </a:p>
          <a:p>
            <a:endParaRPr lang="en-US" dirty="0"/>
          </a:p>
        </p:txBody>
      </p:sp>
      <p:sp>
        <p:nvSpPr>
          <p:cNvPr id="4" name="Slide Number Placeholder 3"/>
          <p:cNvSpPr>
            <a:spLocks noGrp="1"/>
          </p:cNvSpPr>
          <p:nvPr>
            <p:ph type="sldNum" sz="quarter" idx="5"/>
          </p:nvPr>
        </p:nvSpPr>
        <p:spPr/>
        <p:txBody>
          <a:bodyPr/>
          <a:lstStyle/>
          <a:p>
            <a:fld id="{2154EE96-6BB0-45A4-B71F-3A10404D9AEE}" type="slidenum">
              <a:rPr lang="en-US" smtClean="0"/>
              <a:pPr/>
              <a:t>7</a:t>
            </a:fld>
            <a:endParaRPr lang="en-US"/>
          </a:p>
        </p:txBody>
      </p:sp>
    </p:spTree>
    <p:extLst>
      <p:ext uri="{BB962C8B-B14F-4D97-AF65-F5344CB8AC3E}">
        <p14:creationId xmlns:p14="http://schemas.microsoft.com/office/powerpoint/2010/main" val="132746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you listen to the material that we are going to share with you today, I ask you think about what Winning the Long Game means to you and your company.//</a:t>
            </a:r>
          </a:p>
          <a:p>
            <a:r>
              <a:rPr lang="en-US" dirty="0"/>
              <a:t>The Long Game means reliability in delivering on time, launching on time with the right capacity, and it means delivering a cost competitive solution that positions us all to win in the market.  As we look ahead to 2021, I ask you to think together with us, are we prepared to respond to the continued recovery of volume and revenue.  We have all made changes to how we operate our companies and believe we have taken the necessary steps to be in the right position to accelerate through this new reality.  We are looking forward and ahead of the curve to spot and seize on these opportunities.  Ask ourselves, are we ready  as we embark on this new reality? //</a:t>
            </a:r>
          </a:p>
          <a:p>
            <a:r>
              <a:rPr lang="en-US" dirty="0"/>
              <a:t>I am pleased to announce we have over 140 supplier locations that have met the criteria for the Perfect Scorecard Award this year.  This is an outstanding accomplishment.//</a:t>
            </a:r>
          </a:p>
          <a:p>
            <a:r>
              <a:rPr lang="en-US" dirty="0"/>
              <a:t>I want to personally thank all of the winners today, we appreciate your commitment to excellence.  </a:t>
            </a:r>
          </a:p>
          <a:p>
            <a:r>
              <a:rPr lang="en-US" dirty="0"/>
              <a:t>Finally, I want to take the opportunity to remind everyone that we are committed to the health and well-being of our employees, their families, customers and suppliers.  Many of the protocols we put in place earlier this year are still in effect.  So please continue to remain vigilant and safe.  // Thank you!</a:t>
            </a:r>
          </a:p>
        </p:txBody>
      </p:sp>
      <p:sp>
        <p:nvSpPr>
          <p:cNvPr id="4" name="Slide Number Placeholder 3"/>
          <p:cNvSpPr>
            <a:spLocks noGrp="1"/>
          </p:cNvSpPr>
          <p:nvPr>
            <p:ph type="sldNum" sz="quarter" idx="5"/>
          </p:nvPr>
        </p:nvSpPr>
        <p:spPr/>
        <p:txBody>
          <a:bodyPr/>
          <a:lstStyle/>
          <a:p>
            <a:pPr defTabSz="939363">
              <a:defRPr/>
            </a:pPr>
            <a:fld id="{00A01568-37BC-49C6-A412-048CC421B637}" type="slidenum">
              <a:rPr lang="en-US">
                <a:solidFill>
                  <a:prstClr val="black"/>
                </a:solidFill>
                <a:latin typeface="Calibri" panose="020F0502020204030204"/>
              </a:rPr>
              <a:pPr defTabSz="939363">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3650390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373399-5BCE-4752-B6E8-9B971B56CFA6}" type="slidenum">
              <a:rPr lang="en-US" smtClean="0"/>
              <a:t>9</a:t>
            </a:fld>
            <a:endParaRPr lang="en-US"/>
          </a:p>
        </p:txBody>
      </p:sp>
    </p:spTree>
    <p:extLst>
      <p:ext uri="{BB962C8B-B14F-4D97-AF65-F5344CB8AC3E}">
        <p14:creationId xmlns:p14="http://schemas.microsoft.com/office/powerpoint/2010/main" val="1810222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05BAB1A1-0533-4664-BFF2-FA1A1F898150}"/>
              </a:ext>
            </a:extLst>
          </p:cNvPr>
          <p:cNvSpPr>
            <a:spLocks noGrp="1"/>
          </p:cNvSpPr>
          <p:nvPr>
            <p:ph type="sldNum" sz="quarter" idx="5"/>
          </p:nvPr>
        </p:nvSpPr>
        <p:spPr/>
        <p:txBody>
          <a:bodyPr/>
          <a:lstStyle/>
          <a:p>
            <a:fld id="{D1D4FCAF-0902-4743-8608-CD0141DE7322}" type="slidenum">
              <a:rPr lang="en-US"/>
              <a:pPr/>
              <a:t>10</a:t>
            </a:fld>
            <a:endParaRPr lang="en-US" dirty="0"/>
          </a:p>
        </p:txBody>
      </p:sp>
      <p:sp>
        <p:nvSpPr>
          <p:cNvPr id="3" name="Notes Placeholder 2">
            <a:extLst>
              <a:ext uri="{FF2B5EF4-FFF2-40B4-BE49-F238E27FC236}">
                <a16:creationId xmlns:a16="http://schemas.microsoft.com/office/drawing/2014/main" id="{445C2723-C520-4545-9173-DA335CB5C717}"/>
              </a:ext>
            </a:extLst>
          </p:cNvPr>
          <p:cNvSpPr>
            <a:spLocks noGrp="1"/>
          </p:cNvSpPr>
          <p:nvPr>
            <p:ph type="body" idx="1"/>
          </p:nvPr>
        </p:nvSpPr>
        <p:spPr/>
        <p:txBody>
          <a:bodyPr/>
          <a:lstStyle/>
          <a:p>
            <a:endParaRPr lang="en-US" dirty="0"/>
          </a:p>
        </p:txBody>
      </p:sp>
      <p:sp>
        <p:nvSpPr>
          <p:cNvPr id="7" name="Slide Image Placeholder 6">
            <a:extLst>
              <a:ext uri="{FF2B5EF4-FFF2-40B4-BE49-F238E27FC236}">
                <a16:creationId xmlns:a16="http://schemas.microsoft.com/office/drawing/2014/main" id="{873DB88F-489F-401C-9B41-F56F64A86B71}"/>
              </a:ext>
            </a:extLst>
          </p:cNvPr>
          <p:cNvSpPr>
            <a:spLocks noGrp="1" noRot="1" noChangeAspect="1"/>
          </p:cNvSpPr>
          <p:nvPr>
            <p:ph type="sldImg"/>
          </p:nvPr>
        </p:nvSpPr>
        <p:spPr/>
      </p:sp>
    </p:spTree>
    <p:extLst>
      <p:ext uri="{BB962C8B-B14F-4D97-AF65-F5344CB8AC3E}">
        <p14:creationId xmlns:p14="http://schemas.microsoft.com/office/powerpoint/2010/main" val="874756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777CE85A-A649-4E2F-B4BE-0E25BB576D14}"/>
              </a:ext>
            </a:extLst>
          </p:cNvPr>
          <p:cNvSpPr>
            <a:spLocks noGrp="1"/>
          </p:cNvSpPr>
          <p:nvPr>
            <p:ph type="sldNum" sz="quarter" idx="5"/>
          </p:nvPr>
        </p:nvSpPr>
        <p:spPr/>
        <p:txBody>
          <a:bodyPr/>
          <a:lstStyle/>
          <a:p>
            <a:fld id="{D1D4FCAF-0902-4743-8608-CD0141DE7322}" type="slidenum">
              <a:rPr lang="en-US"/>
              <a:pPr/>
              <a:t>11</a:t>
            </a:fld>
            <a:endParaRPr lang="en-US" dirty="0"/>
          </a:p>
        </p:txBody>
      </p:sp>
      <p:sp>
        <p:nvSpPr>
          <p:cNvPr id="3" name="Notes Placeholder 2">
            <a:extLst>
              <a:ext uri="{FF2B5EF4-FFF2-40B4-BE49-F238E27FC236}">
                <a16:creationId xmlns:a16="http://schemas.microsoft.com/office/drawing/2014/main" id="{32D61F7A-2E38-4C42-B859-B8E571F23639}"/>
              </a:ext>
            </a:extLst>
          </p:cNvPr>
          <p:cNvSpPr>
            <a:spLocks noGrp="1"/>
          </p:cNvSpPr>
          <p:nvPr>
            <p:ph type="body" idx="1"/>
          </p:nvPr>
        </p:nvSpPr>
        <p:spPr/>
        <p:txBody>
          <a:bodyPr/>
          <a:lstStyle/>
          <a:p>
            <a:endParaRPr lang="en-US" dirty="0"/>
          </a:p>
        </p:txBody>
      </p:sp>
      <p:sp>
        <p:nvSpPr>
          <p:cNvPr id="8" name="Slide Image Placeholder 7">
            <a:extLst>
              <a:ext uri="{FF2B5EF4-FFF2-40B4-BE49-F238E27FC236}">
                <a16:creationId xmlns:a16="http://schemas.microsoft.com/office/drawing/2014/main" id="{03AA91E2-0C21-4751-AE05-0D621BF3F22D}"/>
              </a:ext>
            </a:extLst>
          </p:cNvPr>
          <p:cNvSpPr>
            <a:spLocks noGrp="1" noRot="1" noChangeAspect="1"/>
          </p:cNvSpPr>
          <p:nvPr>
            <p:ph type="sldImg"/>
          </p:nvPr>
        </p:nvSpPr>
        <p:spPr/>
      </p:sp>
    </p:spTree>
    <p:extLst>
      <p:ext uri="{BB962C8B-B14F-4D97-AF65-F5344CB8AC3E}">
        <p14:creationId xmlns:p14="http://schemas.microsoft.com/office/powerpoint/2010/main" val="3377679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CD0B12BD-57C5-4F00-A398-7F1D48B00BBA}"/>
              </a:ext>
            </a:extLst>
          </p:cNvPr>
          <p:cNvSpPr txBox="1">
            <a:spLocks/>
          </p:cNvSpPr>
          <p:nvPr/>
        </p:nvSpPr>
        <p:spPr>
          <a:xfrm>
            <a:off x="0" y="8880544"/>
            <a:ext cx="734905" cy="415856"/>
          </a:xfrm>
          <a:prstGeom prst="rect">
            <a:avLst/>
          </a:prstGeom>
        </p:spPr>
        <p:txBody>
          <a:bodyPr vert="horz" lIns="189648" tIns="94825" rIns="189648" bIns="94825" rtlCol="0" anchor="b"/>
          <a:lstStyle>
            <a:defPPr>
              <a:defRPr lang="en-US"/>
            </a:defPPr>
            <a:lvl1pPr marL="0" algn="r" defTabSz="914400" rtl="0" eaLnBrk="1" latinLnBrk="0" hangingPunct="1">
              <a:defRPr sz="2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D4FCAF-0902-4743-8608-CD0141DE7322}" type="slidenum">
              <a:rPr lang="en-US" sz="1200"/>
              <a:pPr/>
              <a:t>12</a:t>
            </a:fld>
            <a:endParaRPr lang="en-US" sz="1200" dirty="0"/>
          </a:p>
        </p:txBody>
      </p:sp>
      <p:sp>
        <p:nvSpPr>
          <p:cNvPr id="3" name="Notes Placeholder 2">
            <a:extLst>
              <a:ext uri="{FF2B5EF4-FFF2-40B4-BE49-F238E27FC236}">
                <a16:creationId xmlns:a16="http://schemas.microsoft.com/office/drawing/2014/main" id="{B5C72AB2-615C-404B-934C-8C3FD626ECB6}"/>
              </a:ext>
            </a:extLst>
          </p:cNvPr>
          <p:cNvSpPr>
            <a:spLocks noGrp="1"/>
          </p:cNvSpPr>
          <p:nvPr>
            <p:ph type="body" idx="1"/>
          </p:nvPr>
        </p:nvSpPr>
        <p:spPr/>
        <p:txBody>
          <a:bodyPr/>
          <a:lstStyle/>
          <a:p>
            <a:endParaRPr lang="en-US" dirty="0"/>
          </a:p>
        </p:txBody>
      </p:sp>
      <p:sp>
        <p:nvSpPr>
          <p:cNvPr id="7" name="Slide Image Placeholder 6">
            <a:extLst>
              <a:ext uri="{FF2B5EF4-FFF2-40B4-BE49-F238E27FC236}">
                <a16:creationId xmlns:a16="http://schemas.microsoft.com/office/drawing/2014/main" id="{0E711CC8-5BFD-402D-9915-3508458C736A}"/>
              </a:ext>
            </a:extLst>
          </p:cNvPr>
          <p:cNvSpPr>
            <a:spLocks noGrp="1" noRot="1" noChangeAspect="1"/>
          </p:cNvSpPr>
          <p:nvPr>
            <p:ph type="sldImg"/>
          </p:nvPr>
        </p:nvSpPr>
        <p:spPr/>
      </p:sp>
    </p:spTree>
    <p:extLst>
      <p:ext uri="{BB962C8B-B14F-4D97-AF65-F5344CB8AC3E}">
        <p14:creationId xmlns:p14="http://schemas.microsoft.com/office/powerpoint/2010/main" val="635530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6FDDCF65-B163-4D37-B0B2-B00C001DD948}"/>
              </a:ext>
            </a:extLst>
          </p:cNvPr>
          <p:cNvSpPr>
            <a:spLocks noGrp="1"/>
          </p:cNvSpPr>
          <p:nvPr>
            <p:ph type="sldNum" sz="quarter" idx="5"/>
          </p:nvPr>
        </p:nvSpPr>
        <p:spPr/>
        <p:txBody>
          <a:bodyPr/>
          <a:lstStyle/>
          <a:p>
            <a:fld id="{D1D4FCAF-0902-4743-8608-CD0141DE7322}" type="slidenum">
              <a:rPr lang="en-US"/>
              <a:pPr/>
              <a:t>13</a:t>
            </a:fld>
            <a:endParaRPr lang="en-US" dirty="0"/>
          </a:p>
        </p:txBody>
      </p:sp>
      <p:sp>
        <p:nvSpPr>
          <p:cNvPr id="3" name="Notes Placeholder 2">
            <a:extLst>
              <a:ext uri="{FF2B5EF4-FFF2-40B4-BE49-F238E27FC236}">
                <a16:creationId xmlns:a16="http://schemas.microsoft.com/office/drawing/2014/main" id="{C7A90754-1ED8-4C76-8D4F-E94F6C1879F7}"/>
              </a:ext>
            </a:extLst>
          </p:cNvPr>
          <p:cNvSpPr>
            <a:spLocks noGrp="1"/>
          </p:cNvSpPr>
          <p:nvPr>
            <p:ph type="body" idx="1"/>
          </p:nvPr>
        </p:nvSpPr>
        <p:spPr/>
        <p:txBody>
          <a:bodyPr/>
          <a:lstStyle/>
          <a:p>
            <a:endParaRPr lang="en-US" dirty="0"/>
          </a:p>
        </p:txBody>
      </p:sp>
      <p:sp>
        <p:nvSpPr>
          <p:cNvPr id="8" name="Slide Image Placeholder 7">
            <a:extLst>
              <a:ext uri="{FF2B5EF4-FFF2-40B4-BE49-F238E27FC236}">
                <a16:creationId xmlns:a16="http://schemas.microsoft.com/office/drawing/2014/main" id="{24C56687-4ECB-4D02-8121-4E273A3C4D9F}"/>
              </a:ext>
            </a:extLst>
          </p:cNvPr>
          <p:cNvSpPr>
            <a:spLocks noGrp="1" noRot="1" noChangeAspect="1"/>
          </p:cNvSpPr>
          <p:nvPr>
            <p:ph type="sldImg"/>
          </p:nvPr>
        </p:nvSpPr>
        <p:spPr/>
      </p:sp>
    </p:spTree>
    <p:extLst>
      <p:ext uri="{BB962C8B-B14F-4D97-AF65-F5344CB8AC3E}">
        <p14:creationId xmlns:p14="http://schemas.microsoft.com/office/powerpoint/2010/main" val="2192343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58989399-9D01-4588-90B0-E9E0BF0EC53A}" type="slidenum">
              <a:rPr lang="en-US" smtClean="0"/>
              <a:pPr/>
              <a:t>14</a:t>
            </a:fld>
            <a:endParaRPr lang="en-US"/>
          </a:p>
        </p:txBody>
      </p:sp>
      <p:sp>
        <p:nvSpPr>
          <p:cNvPr id="3" name="Notes Placeholder 2">
            <a:extLst>
              <a:ext uri="{FF2B5EF4-FFF2-40B4-BE49-F238E27FC236}">
                <a16:creationId xmlns:a16="http://schemas.microsoft.com/office/drawing/2014/main" id="{404F82DB-09B0-4AEF-BEA3-E9A76D3AE719}"/>
              </a:ext>
            </a:extLst>
          </p:cNvPr>
          <p:cNvSpPr>
            <a:spLocks noGrp="1"/>
          </p:cNvSpPr>
          <p:nvPr>
            <p:ph type="body" idx="1"/>
          </p:nvPr>
        </p:nvSpPr>
        <p:spPr/>
        <p:txBody>
          <a:bodyPr/>
          <a:lstStyle/>
          <a:p>
            <a:endParaRPr lang="en-US" dirty="0"/>
          </a:p>
        </p:txBody>
      </p:sp>
      <p:sp>
        <p:nvSpPr>
          <p:cNvPr id="8" name="Slide Image Placeholder 7">
            <a:extLst>
              <a:ext uri="{FF2B5EF4-FFF2-40B4-BE49-F238E27FC236}">
                <a16:creationId xmlns:a16="http://schemas.microsoft.com/office/drawing/2014/main" id="{BB5FC1A8-02F5-4D41-92F6-ED69E894688C}"/>
              </a:ext>
            </a:extLst>
          </p:cNvPr>
          <p:cNvSpPr>
            <a:spLocks noGrp="1" noRot="1" noChangeAspect="1"/>
          </p:cNvSpPr>
          <p:nvPr>
            <p:ph type="sldImg"/>
          </p:nvPr>
        </p:nvSpPr>
        <p:spPr/>
      </p:sp>
    </p:spTree>
    <p:extLst>
      <p:ext uri="{BB962C8B-B14F-4D97-AF65-F5344CB8AC3E}">
        <p14:creationId xmlns:p14="http://schemas.microsoft.com/office/powerpoint/2010/main" val="2650412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373399-5BCE-4752-B6E8-9B971B56CFA6}" type="slidenum">
              <a:rPr lang="en-US" smtClean="0"/>
              <a:t>15</a:t>
            </a:fld>
            <a:endParaRPr lang="en-US"/>
          </a:p>
        </p:txBody>
      </p:sp>
    </p:spTree>
    <p:extLst>
      <p:ext uri="{BB962C8B-B14F-4D97-AF65-F5344CB8AC3E}">
        <p14:creationId xmlns:p14="http://schemas.microsoft.com/office/powerpoint/2010/main" val="1059035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6DA75A9C-8B38-4F76-9FCD-0C7C8783A247}"/>
              </a:ext>
            </a:extLst>
          </p:cNvPr>
          <p:cNvSpPr>
            <a:spLocks noGrp="1"/>
          </p:cNvSpPr>
          <p:nvPr>
            <p:ph type="sldNum" sz="quarter" idx="5"/>
          </p:nvPr>
        </p:nvSpPr>
        <p:spPr/>
        <p:txBody>
          <a:bodyPr/>
          <a:lstStyle/>
          <a:p>
            <a:fld id="{D1D4FCAF-0902-4743-8608-CD0141DE7322}" type="slidenum">
              <a:rPr lang="en-US"/>
              <a:pPr/>
              <a:t>16</a:t>
            </a:fld>
            <a:endParaRPr lang="en-US" dirty="0"/>
          </a:p>
        </p:txBody>
      </p:sp>
      <p:sp>
        <p:nvSpPr>
          <p:cNvPr id="3" name="Notes Placeholder 2">
            <a:extLst>
              <a:ext uri="{FF2B5EF4-FFF2-40B4-BE49-F238E27FC236}">
                <a16:creationId xmlns:a16="http://schemas.microsoft.com/office/drawing/2014/main" id="{9591F03C-3CEA-4967-B756-43912D2FCBF9}"/>
              </a:ext>
            </a:extLst>
          </p:cNvPr>
          <p:cNvSpPr>
            <a:spLocks noGrp="1"/>
          </p:cNvSpPr>
          <p:nvPr>
            <p:ph type="body" idx="1"/>
          </p:nvPr>
        </p:nvSpPr>
        <p:spPr/>
        <p:txBody>
          <a:bodyPr/>
          <a:lstStyle/>
          <a:p>
            <a:endParaRPr lang="en-US" dirty="0"/>
          </a:p>
        </p:txBody>
      </p:sp>
      <p:sp>
        <p:nvSpPr>
          <p:cNvPr id="8" name="Slide Image Placeholder 7">
            <a:extLst>
              <a:ext uri="{FF2B5EF4-FFF2-40B4-BE49-F238E27FC236}">
                <a16:creationId xmlns:a16="http://schemas.microsoft.com/office/drawing/2014/main" id="{9F3C3FEB-292C-4F14-99D3-8E5C1EB81E5F}"/>
              </a:ext>
            </a:extLst>
          </p:cNvPr>
          <p:cNvSpPr>
            <a:spLocks noGrp="1" noRot="1" noChangeAspect="1"/>
          </p:cNvSpPr>
          <p:nvPr>
            <p:ph type="sldImg"/>
          </p:nvPr>
        </p:nvSpPr>
        <p:spPr/>
      </p:sp>
    </p:spTree>
    <p:extLst>
      <p:ext uri="{BB962C8B-B14F-4D97-AF65-F5344CB8AC3E}">
        <p14:creationId xmlns:p14="http://schemas.microsoft.com/office/powerpoint/2010/main" val="763775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373399-5BCE-4752-B6E8-9B971B56CFA6}" type="slidenum">
              <a:rPr lang="en-US" smtClean="0"/>
              <a:t>17</a:t>
            </a:fld>
            <a:endParaRPr lang="en-US"/>
          </a:p>
        </p:txBody>
      </p:sp>
    </p:spTree>
    <p:extLst>
      <p:ext uri="{BB962C8B-B14F-4D97-AF65-F5344CB8AC3E}">
        <p14:creationId xmlns:p14="http://schemas.microsoft.com/office/powerpoint/2010/main" val="862510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373399-5BCE-4752-B6E8-9B971B56CFA6}" type="slidenum">
              <a:rPr lang="en-US" smtClean="0"/>
              <a:t>18</a:t>
            </a:fld>
            <a:endParaRPr lang="en-US"/>
          </a:p>
        </p:txBody>
      </p:sp>
    </p:spTree>
    <p:extLst>
      <p:ext uri="{BB962C8B-B14F-4D97-AF65-F5344CB8AC3E}">
        <p14:creationId xmlns:p14="http://schemas.microsoft.com/office/powerpoint/2010/main" val="26618588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696CA152-3677-4629-A315-BB401E1889FC}"/>
              </a:ext>
            </a:extLst>
          </p:cNvPr>
          <p:cNvSpPr>
            <a:spLocks noGrp="1"/>
          </p:cNvSpPr>
          <p:nvPr>
            <p:ph type="sldNum" sz="quarter" idx="5"/>
          </p:nvPr>
        </p:nvSpPr>
        <p:spPr/>
        <p:txBody>
          <a:bodyPr/>
          <a:lstStyle/>
          <a:p>
            <a:fld id="{D1D4FCAF-0902-4743-8608-CD0141DE7322}" type="slidenum">
              <a:rPr lang="en-US"/>
              <a:pPr/>
              <a:t>19</a:t>
            </a:fld>
            <a:endParaRPr lang="en-US" dirty="0"/>
          </a:p>
        </p:txBody>
      </p:sp>
      <p:sp>
        <p:nvSpPr>
          <p:cNvPr id="3" name="Notes Placeholder 2">
            <a:extLst>
              <a:ext uri="{FF2B5EF4-FFF2-40B4-BE49-F238E27FC236}">
                <a16:creationId xmlns:a16="http://schemas.microsoft.com/office/drawing/2014/main" id="{71F1DC44-8186-4ACF-877B-E3C197BBA901}"/>
              </a:ext>
            </a:extLst>
          </p:cNvPr>
          <p:cNvSpPr>
            <a:spLocks noGrp="1"/>
          </p:cNvSpPr>
          <p:nvPr>
            <p:ph type="body" idx="1"/>
          </p:nvPr>
        </p:nvSpPr>
        <p:spPr/>
        <p:txBody>
          <a:bodyPr/>
          <a:lstStyle/>
          <a:p>
            <a:endParaRPr lang="en-US" dirty="0"/>
          </a:p>
        </p:txBody>
      </p:sp>
      <p:sp>
        <p:nvSpPr>
          <p:cNvPr id="8" name="Slide Image Placeholder 7">
            <a:extLst>
              <a:ext uri="{FF2B5EF4-FFF2-40B4-BE49-F238E27FC236}">
                <a16:creationId xmlns:a16="http://schemas.microsoft.com/office/drawing/2014/main" id="{4FF900F7-02BB-4686-AAA4-F262783E487B}"/>
              </a:ext>
            </a:extLst>
          </p:cNvPr>
          <p:cNvSpPr>
            <a:spLocks noGrp="1" noRot="1" noChangeAspect="1"/>
          </p:cNvSpPr>
          <p:nvPr>
            <p:ph type="sldImg"/>
          </p:nvPr>
        </p:nvSpPr>
        <p:spPr/>
      </p:sp>
    </p:spTree>
    <p:extLst>
      <p:ext uri="{BB962C8B-B14F-4D97-AF65-F5344CB8AC3E}">
        <p14:creationId xmlns:p14="http://schemas.microsoft.com/office/powerpoint/2010/main" val="4162735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0E169324-BD55-4B22-97F9-03A48DE34B07}"/>
              </a:ext>
            </a:extLst>
          </p:cNvPr>
          <p:cNvSpPr>
            <a:spLocks noGrp="1"/>
          </p:cNvSpPr>
          <p:nvPr>
            <p:ph type="sldNum" sz="quarter" idx="5"/>
          </p:nvPr>
        </p:nvSpPr>
        <p:spPr/>
        <p:txBody>
          <a:bodyPr/>
          <a:lstStyle/>
          <a:p>
            <a:fld id="{D1D4FCAF-0902-4743-8608-CD0141DE7322}" type="slidenum">
              <a:rPr lang="en-US"/>
              <a:pPr/>
              <a:t>20</a:t>
            </a:fld>
            <a:endParaRPr lang="en-US" dirty="0"/>
          </a:p>
        </p:txBody>
      </p:sp>
      <p:sp>
        <p:nvSpPr>
          <p:cNvPr id="3" name="Notes Placeholder 2">
            <a:extLst>
              <a:ext uri="{FF2B5EF4-FFF2-40B4-BE49-F238E27FC236}">
                <a16:creationId xmlns:a16="http://schemas.microsoft.com/office/drawing/2014/main" id="{380EE6E1-6C34-48DA-8AD3-13F55EE38F66}"/>
              </a:ext>
            </a:extLst>
          </p:cNvPr>
          <p:cNvSpPr>
            <a:spLocks noGrp="1"/>
          </p:cNvSpPr>
          <p:nvPr>
            <p:ph type="body" idx="1"/>
          </p:nvPr>
        </p:nvSpPr>
        <p:spPr/>
        <p:txBody>
          <a:bodyPr/>
          <a:lstStyle/>
          <a:p>
            <a:endParaRPr lang="en-US" dirty="0"/>
          </a:p>
        </p:txBody>
      </p:sp>
      <p:sp>
        <p:nvSpPr>
          <p:cNvPr id="8" name="Slide Image Placeholder 7">
            <a:extLst>
              <a:ext uri="{FF2B5EF4-FFF2-40B4-BE49-F238E27FC236}">
                <a16:creationId xmlns:a16="http://schemas.microsoft.com/office/drawing/2014/main" id="{722D0FBE-4539-48BC-9F5A-40FE6A6936A7}"/>
              </a:ext>
            </a:extLst>
          </p:cNvPr>
          <p:cNvSpPr>
            <a:spLocks noGrp="1" noRot="1" noChangeAspect="1"/>
          </p:cNvSpPr>
          <p:nvPr>
            <p:ph type="sldImg"/>
          </p:nvPr>
        </p:nvSpPr>
        <p:spPr/>
      </p:sp>
    </p:spTree>
    <p:extLst>
      <p:ext uri="{BB962C8B-B14F-4D97-AF65-F5344CB8AC3E}">
        <p14:creationId xmlns:p14="http://schemas.microsoft.com/office/powerpoint/2010/main" val="2107951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5EC9AAC2-0C7E-41C4-843B-C56CB03F3EB5}"/>
              </a:ext>
            </a:extLst>
          </p:cNvPr>
          <p:cNvSpPr>
            <a:spLocks noGrp="1"/>
          </p:cNvSpPr>
          <p:nvPr>
            <p:ph type="sldNum" sz="quarter" idx="5"/>
          </p:nvPr>
        </p:nvSpPr>
        <p:spPr/>
        <p:txBody>
          <a:bodyPr/>
          <a:lstStyle/>
          <a:p>
            <a:fld id="{D1D4FCAF-0902-4743-8608-CD0141DE7322}" type="slidenum">
              <a:rPr lang="en-US"/>
              <a:pPr/>
              <a:t>21</a:t>
            </a:fld>
            <a:endParaRPr lang="en-US" dirty="0"/>
          </a:p>
        </p:txBody>
      </p:sp>
      <p:sp>
        <p:nvSpPr>
          <p:cNvPr id="3" name="Notes Placeholder 2">
            <a:extLst>
              <a:ext uri="{FF2B5EF4-FFF2-40B4-BE49-F238E27FC236}">
                <a16:creationId xmlns:a16="http://schemas.microsoft.com/office/drawing/2014/main" id="{8717C390-D63B-4A29-BE7C-EFE0FCAC6186}"/>
              </a:ext>
            </a:extLst>
          </p:cNvPr>
          <p:cNvSpPr>
            <a:spLocks noGrp="1"/>
          </p:cNvSpPr>
          <p:nvPr>
            <p:ph type="body" idx="1"/>
          </p:nvPr>
        </p:nvSpPr>
        <p:spPr/>
        <p:txBody>
          <a:bodyPr/>
          <a:lstStyle/>
          <a:p>
            <a:endParaRPr lang="en-US" dirty="0"/>
          </a:p>
        </p:txBody>
      </p:sp>
      <p:sp>
        <p:nvSpPr>
          <p:cNvPr id="8" name="Slide Image Placeholder 7">
            <a:extLst>
              <a:ext uri="{FF2B5EF4-FFF2-40B4-BE49-F238E27FC236}">
                <a16:creationId xmlns:a16="http://schemas.microsoft.com/office/drawing/2014/main" id="{8E719280-D26C-4698-ACA8-D1A8F3408EDD}"/>
              </a:ext>
            </a:extLst>
          </p:cNvPr>
          <p:cNvSpPr>
            <a:spLocks noGrp="1" noRot="1" noChangeAspect="1"/>
          </p:cNvSpPr>
          <p:nvPr>
            <p:ph type="sldImg"/>
          </p:nvPr>
        </p:nvSpPr>
        <p:spPr/>
      </p:sp>
    </p:spTree>
    <p:extLst>
      <p:ext uri="{BB962C8B-B14F-4D97-AF65-F5344CB8AC3E}">
        <p14:creationId xmlns:p14="http://schemas.microsoft.com/office/powerpoint/2010/main" val="2627625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373399-5BCE-4752-B6E8-9B971B56CFA6}" type="slidenum">
              <a:rPr lang="en-US" smtClean="0"/>
              <a:t>22</a:t>
            </a:fld>
            <a:endParaRPr lang="en-US"/>
          </a:p>
        </p:txBody>
      </p:sp>
    </p:spTree>
    <p:extLst>
      <p:ext uri="{BB962C8B-B14F-4D97-AF65-F5344CB8AC3E}">
        <p14:creationId xmlns:p14="http://schemas.microsoft.com/office/powerpoint/2010/main" val="1166650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125710" y="12089952"/>
            <a:ext cx="2389474" cy="639970"/>
          </a:xfrm>
          <a:prstGeom prst="rect">
            <a:avLst/>
          </a:prstGeom>
          <a:noFill/>
          <a:ln w="9525">
            <a:noFill/>
            <a:miter lim="800000"/>
            <a:headEnd/>
            <a:tailEnd/>
          </a:ln>
        </p:spPr>
        <p:txBody>
          <a:bodyPr lIns="97415" tIns="48708" rIns="97415" bIns="48708" anchor="b"/>
          <a:lstStyle/>
          <a:p>
            <a:pPr algn="r" defTabSz="974725"/>
            <a:fld id="{731B940D-82EE-4526-800C-E2A5CCB3E0E8}" type="slidenum">
              <a:rPr lang="en-US" sz="1300">
                <a:solidFill>
                  <a:srgbClr val="000000"/>
                </a:solidFill>
                <a:ea typeface="ＭＳ Ｐゴシック" pitchFamily="34" charset="-128"/>
              </a:rPr>
              <a:pPr algn="r" defTabSz="974725"/>
              <a:t>23</a:t>
            </a:fld>
            <a:endParaRPr lang="en-US" sz="1300">
              <a:solidFill>
                <a:srgbClr val="000000"/>
              </a:solidFill>
              <a:ea typeface="ＭＳ Ｐゴシック" pitchFamily="34" charset="-128"/>
            </a:endParaRPr>
          </a:p>
        </p:txBody>
      </p:sp>
      <p:sp>
        <p:nvSpPr>
          <p:cNvPr id="68612" name="Rectangle 3"/>
          <p:cNvSpPr>
            <a:spLocks noGrp="1" noChangeArrowheads="1"/>
          </p:cNvSpPr>
          <p:nvPr>
            <p:ph type="body" idx="1"/>
          </p:nvPr>
        </p:nvSpPr>
        <p:spPr/>
        <p:txBody>
          <a:bodyPr/>
          <a:lstStyle/>
          <a:p>
            <a:endParaRPr lang="en-US" dirty="0"/>
          </a:p>
        </p:txBody>
      </p:sp>
      <p:sp>
        <p:nvSpPr>
          <p:cNvPr id="3" name="Slide Image Placeholder 2">
            <a:extLst>
              <a:ext uri="{FF2B5EF4-FFF2-40B4-BE49-F238E27FC236}">
                <a16:creationId xmlns:a16="http://schemas.microsoft.com/office/drawing/2014/main" id="{A26FFECE-2DD3-4B50-9C8C-D19438E2931C}"/>
              </a:ext>
            </a:extLst>
          </p:cNvPr>
          <p:cNvSpPr>
            <a:spLocks noGrp="1" noRot="1" noChangeAspect="1"/>
          </p:cNvSpPr>
          <p:nvPr>
            <p:ph type="sldImg"/>
          </p:nvPr>
        </p:nvSpPr>
        <p:spPr/>
      </p:sp>
    </p:spTree>
    <p:extLst>
      <p:ext uri="{BB962C8B-B14F-4D97-AF65-F5344CB8AC3E}">
        <p14:creationId xmlns:p14="http://schemas.microsoft.com/office/powerpoint/2010/main" val="35715101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lvl="0"/>
            <a:fld id="{58989399-9D01-4588-90B0-E9E0BF0EC53A}" type="slidenum">
              <a:rPr lang="en-US" noProof="0" smtClean="0"/>
              <a:pPr lvl="0"/>
              <a:t>24</a:t>
            </a:fld>
            <a:endParaRPr lang="en-US" noProof="0"/>
          </a:p>
        </p:txBody>
      </p:sp>
      <p:sp>
        <p:nvSpPr>
          <p:cNvPr id="3" name="Notes Placeholder 2">
            <a:extLst>
              <a:ext uri="{FF2B5EF4-FFF2-40B4-BE49-F238E27FC236}">
                <a16:creationId xmlns:a16="http://schemas.microsoft.com/office/drawing/2014/main" id="{BC0D312E-7587-44BD-944E-81731E1A4E6B}"/>
              </a:ext>
            </a:extLst>
          </p:cNvPr>
          <p:cNvSpPr>
            <a:spLocks noGrp="1"/>
          </p:cNvSpPr>
          <p:nvPr>
            <p:ph type="body" idx="1"/>
          </p:nvPr>
        </p:nvSpPr>
        <p:spPr/>
        <p:txBody>
          <a:bodyPr>
            <a:noAutofit/>
          </a:bodyPr>
          <a:lstStyle/>
          <a:p>
            <a:endParaRPr lang="en-US" dirty="0"/>
          </a:p>
        </p:txBody>
      </p:sp>
      <p:sp>
        <p:nvSpPr>
          <p:cNvPr id="7" name="Slide Image Placeholder 6">
            <a:extLst>
              <a:ext uri="{FF2B5EF4-FFF2-40B4-BE49-F238E27FC236}">
                <a16:creationId xmlns:a16="http://schemas.microsoft.com/office/drawing/2014/main" id="{EEBA7AFF-77C1-400D-A0C3-0FA73E478B26}"/>
              </a:ext>
            </a:extLst>
          </p:cNvPr>
          <p:cNvSpPr>
            <a:spLocks noGrp="1" noRot="1" noChangeAspect="1"/>
          </p:cNvSpPr>
          <p:nvPr>
            <p:ph type="sldImg"/>
          </p:nvPr>
        </p:nvSpPr>
        <p:spPr/>
      </p:sp>
    </p:spTree>
    <p:extLst>
      <p:ext uri="{BB962C8B-B14F-4D97-AF65-F5344CB8AC3E}">
        <p14:creationId xmlns:p14="http://schemas.microsoft.com/office/powerpoint/2010/main" val="4241570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endParaRPr lang="en-US" dirty="0"/>
          </a:p>
          <a:p>
            <a:pPr lvl="0"/>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5F7BA8B-4D95-4DAC-901D-9B23637CA90C}" type="slidenum">
              <a:rPr lang="en-US" smtClean="0"/>
              <a:pPr/>
              <a:t>25</a:t>
            </a:fld>
            <a:endParaRPr lang="en-US"/>
          </a:p>
        </p:txBody>
      </p:sp>
      <p:sp>
        <p:nvSpPr>
          <p:cNvPr id="7" name="Slide Image Placeholder 6">
            <a:extLst>
              <a:ext uri="{FF2B5EF4-FFF2-40B4-BE49-F238E27FC236}">
                <a16:creationId xmlns:a16="http://schemas.microsoft.com/office/drawing/2014/main" id="{C96A3D84-CF39-4056-974F-A1398CF2A88F}"/>
              </a:ext>
            </a:extLst>
          </p:cNvPr>
          <p:cNvSpPr>
            <a:spLocks noGrp="1" noRot="1" noChangeAspect="1"/>
          </p:cNvSpPr>
          <p:nvPr>
            <p:ph type="sldImg"/>
          </p:nvPr>
        </p:nvSpPr>
        <p:spPr/>
      </p:sp>
    </p:spTree>
    <p:extLst>
      <p:ext uri="{BB962C8B-B14F-4D97-AF65-F5344CB8AC3E}">
        <p14:creationId xmlns:p14="http://schemas.microsoft.com/office/powerpoint/2010/main" val="39588135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54EE96-6BB0-45A4-B71F-3A10404D9AEE}" type="slidenum">
              <a:rPr lang="en-US" smtClean="0"/>
              <a:pPr/>
              <a:t>26</a:t>
            </a:fld>
            <a:endParaRPr lang="en-US"/>
          </a:p>
        </p:txBody>
      </p:sp>
      <p:sp>
        <p:nvSpPr>
          <p:cNvPr id="7" name="Slide Image Placeholder 6">
            <a:extLst>
              <a:ext uri="{FF2B5EF4-FFF2-40B4-BE49-F238E27FC236}">
                <a16:creationId xmlns:a16="http://schemas.microsoft.com/office/drawing/2014/main" id="{558DE1B9-BDC7-4521-A730-AE7B71A77A05}"/>
              </a:ext>
            </a:extLst>
          </p:cNvPr>
          <p:cNvSpPr>
            <a:spLocks noGrp="1" noRot="1" noChangeAspect="1"/>
          </p:cNvSpPr>
          <p:nvPr>
            <p:ph type="sldImg"/>
          </p:nvPr>
        </p:nvSpPr>
        <p:spPr/>
      </p:sp>
    </p:spTree>
    <p:extLst>
      <p:ext uri="{BB962C8B-B14F-4D97-AF65-F5344CB8AC3E}">
        <p14:creationId xmlns:p14="http://schemas.microsoft.com/office/powerpoint/2010/main" val="2299954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54EE96-6BB0-45A4-B71F-3A10404D9AEE}" type="slidenum">
              <a:rPr lang="en-US" smtClean="0"/>
              <a:pPr/>
              <a:t>27</a:t>
            </a:fld>
            <a:endParaRPr lang="en-US"/>
          </a:p>
        </p:txBody>
      </p:sp>
      <p:sp>
        <p:nvSpPr>
          <p:cNvPr id="7" name="Slide Image Placeholder 6">
            <a:extLst>
              <a:ext uri="{FF2B5EF4-FFF2-40B4-BE49-F238E27FC236}">
                <a16:creationId xmlns:a16="http://schemas.microsoft.com/office/drawing/2014/main" id="{7B9135BE-D41F-44BC-BCF8-A37EA1E4FEFF}"/>
              </a:ext>
            </a:extLst>
          </p:cNvPr>
          <p:cNvSpPr>
            <a:spLocks noGrp="1" noRot="1" noChangeAspect="1"/>
          </p:cNvSpPr>
          <p:nvPr>
            <p:ph type="sldImg"/>
          </p:nvPr>
        </p:nvSpPr>
        <p:spPr/>
      </p:sp>
    </p:spTree>
    <p:extLst>
      <p:ext uri="{BB962C8B-B14F-4D97-AF65-F5344CB8AC3E}">
        <p14:creationId xmlns:p14="http://schemas.microsoft.com/office/powerpoint/2010/main" val="22714383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373399-5BCE-4752-B6E8-9B971B56CFA6}" type="slidenum">
              <a:rPr lang="en-US" smtClean="0"/>
              <a:t>28</a:t>
            </a:fld>
            <a:endParaRPr lang="en-US"/>
          </a:p>
        </p:txBody>
      </p:sp>
    </p:spTree>
    <p:extLst>
      <p:ext uri="{BB962C8B-B14F-4D97-AF65-F5344CB8AC3E}">
        <p14:creationId xmlns:p14="http://schemas.microsoft.com/office/powerpoint/2010/main" val="33629921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Hi, </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My name is Kurt Heberling and I’m the Executive Director of Global Supplier Quality and Development for Nexteer Automotive</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 sure many of you have heard “Quality is a given” when it comes to Customer expectations.  It’s true, but to deliver on this expectation requires significant effort and a Culture of Quality.  Today it’s my great pleasure to recognize our Partners who have Achieved the Perfect Quality award this year</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qualify for this award, a supplier must meet all four of these criteria</a:t>
            </a:r>
            <a:endParaRPr lang="en-US" sz="105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Zero Problem Cases &amp; Zero Defects (July 2019 – June 2020)</a:t>
            </a:r>
            <a:endParaRPr lang="en-US" sz="105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Deliver a minimum of 50 K Pieces</a:t>
            </a:r>
            <a:endParaRPr lang="en-US" sz="105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Achieve a minimum of $250K in Sales to Nexteer</a:t>
            </a:r>
            <a:endParaRPr lang="en-US" sz="105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All while maintaining the required Certifications</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year </a:t>
            </a:r>
            <a:endParaRPr lang="en-US" sz="105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147 Supplier Locations from every region are being recognized for this honor.  </a:t>
            </a:r>
            <a:endParaRPr lang="en-US" sz="105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This is a 30% increase over 2019</a:t>
            </a:r>
            <a:endParaRPr lang="en-US" sz="105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Suppliers from every Commodity achieved this goal</a:t>
            </a:r>
            <a:endParaRPr lang="en-US" sz="105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Many of our former TFS suppliers are on this list now</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Please take a few minutes and join me in recognizing these suppliers </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154EE96-6BB0-45A4-B71F-3A10404D9AEE}" type="slidenum">
              <a:rPr lang="en-US" smtClean="0"/>
              <a:pPr/>
              <a:t>29</a:t>
            </a:fld>
            <a:endParaRPr lang="en-US" dirty="0"/>
          </a:p>
        </p:txBody>
      </p:sp>
    </p:spTree>
    <p:extLst>
      <p:ext uri="{BB962C8B-B14F-4D97-AF65-F5344CB8AC3E}">
        <p14:creationId xmlns:p14="http://schemas.microsoft.com/office/powerpoint/2010/main" val="31925457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3AA5C8-24B6-4629-A86F-A0F595E7FE2D}" type="slidenum">
              <a:rPr lang="en-US" smtClean="0"/>
              <a:t>31</a:t>
            </a:fld>
            <a:endParaRPr lang="en-US"/>
          </a:p>
        </p:txBody>
      </p:sp>
    </p:spTree>
    <p:extLst>
      <p:ext uri="{BB962C8B-B14F-4D97-AF65-F5344CB8AC3E}">
        <p14:creationId xmlns:p14="http://schemas.microsoft.com/office/powerpoint/2010/main" val="15419053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Supplier Recognition Video</a:t>
            </a:r>
          </a:p>
          <a:p>
            <a:r>
              <a:rPr lang="en-US" dirty="0"/>
              <a:t>C&amp;U</a:t>
            </a:r>
          </a:p>
        </p:txBody>
      </p:sp>
      <p:sp>
        <p:nvSpPr>
          <p:cNvPr id="4" name="Slide Number Placeholder 3"/>
          <p:cNvSpPr>
            <a:spLocks noGrp="1"/>
          </p:cNvSpPr>
          <p:nvPr>
            <p:ph type="sldNum" sz="quarter" idx="5"/>
          </p:nvPr>
        </p:nvSpPr>
        <p:spPr/>
        <p:txBody>
          <a:bodyPr/>
          <a:lstStyle/>
          <a:p>
            <a:fld id="{9A7939D6-8996-8A4B-95A3-A701F40CFCA5}" type="slidenum">
              <a:rPr lang="en-US" smtClean="0"/>
              <a:t>33</a:t>
            </a:fld>
            <a:endParaRPr lang="en-US"/>
          </a:p>
        </p:txBody>
      </p:sp>
    </p:spTree>
    <p:extLst>
      <p:ext uri="{BB962C8B-B14F-4D97-AF65-F5344CB8AC3E}">
        <p14:creationId xmlns:p14="http://schemas.microsoft.com/office/powerpoint/2010/main" val="18423513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54EE96-6BB0-45A4-B71F-3A10404D9AEE}" type="slidenum">
              <a:rPr lang="en-US" smtClean="0"/>
              <a:pPr/>
              <a:t>34</a:t>
            </a:fld>
            <a:endParaRPr lang="en-US"/>
          </a:p>
        </p:txBody>
      </p:sp>
    </p:spTree>
    <p:extLst>
      <p:ext uri="{BB962C8B-B14F-4D97-AF65-F5344CB8AC3E}">
        <p14:creationId xmlns:p14="http://schemas.microsoft.com/office/powerpoint/2010/main" val="38410849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7939D6-8996-8A4B-95A3-A701F40CFCA5}" type="slidenum">
              <a:rPr lang="en-US" smtClean="0"/>
              <a:t>35</a:t>
            </a:fld>
            <a:endParaRPr lang="en-US"/>
          </a:p>
        </p:txBody>
      </p:sp>
    </p:spTree>
    <p:extLst>
      <p:ext uri="{BB962C8B-B14F-4D97-AF65-F5344CB8AC3E}">
        <p14:creationId xmlns:p14="http://schemas.microsoft.com/office/powerpoint/2010/main" val="19321259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50800" y="206375"/>
            <a:ext cx="5453063" cy="3068638"/>
          </a:xfrm>
          <a:ln/>
        </p:spPr>
      </p:sp>
      <p:sp>
        <p:nvSpPr>
          <p:cNvPr id="4" name="Rectangle 3">
            <a:extLst>
              <a:ext uri="{FF2B5EF4-FFF2-40B4-BE49-F238E27FC236}">
                <a16:creationId xmlns:a16="http://schemas.microsoft.com/office/drawing/2014/main" id="{F3DD9527-B8BB-4BD2-8880-FF96B101CBCE}"/>
              </a:ext>
            </a:extLst>
          </p:cNvPr>
          <p:cNvSpPr>
            <a:spLocks noGrp="1" noChangeArrowheads="1"/>
          </p:cNvSpPr>
          <p:nvPr>
            <p:ph type="body" idx="1"/>
          </p:nvPr>
        </p:nvSpPr>
        <p:spPr>
          <a:xfrm>
            <a:off x="282686" y="3591156"/>
            <a:ext cx="4763996" cy="8503395"/>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87725" indent="-205376">
              <a:lnSpc>
                <a:spcPct val="110000"/>
              </a:lnSpc>
              <a:spcBef>
                <a:spcPts val="628"/>
              </a:spcBef>
              <a:buFont typeface="Arial" panose="020B0604020202020204" pitchFamily="34" charset="0"/>
              <a:buChar char="•"/>
            </a:pPr>
            <a:endParaRPr lang="en-GB" altLang="zh-CN" sz="1400" dirty="0">
              <a:latin typeface="Arial" charset="0"/>
              <a:cs typeface="Arial" charset="0"/>
            </a:endParaRPr>
          </a:p>
        </p:txBody>
      </p:sp>
    </p:spTree>
    <p:extLst>
      <p:ext uri="{BB962C8B-B14F-4D97-AF65-F5344CB8AC3E}">
        <p14:creationId xmlns:p14="http://schemas.microsoft.com/office/powerpoint/2010/main" val="2563873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20EC2-C9AB-48CA-994D-E0A57EC3D5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E8A415-EE7E-40F0-A73F-8B2102421F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FFF156-CC0A-4AC6-8038-269CFC500CB8}"/>
              </a:ext>
            </a:extLst>
          </p:cNvPr>
          <p:cNvSpPr>
            <a:spLocks noGrp="1"/>
          </p:cNvSpPr>
          <p:nvPr>
            <p:ph type="dt" sz="half" idx="10"/>
          </p:nvPr>
        </p:nvSpPr>
        <p:spPr>
          <a:xfrm>
            <a:off x="838200" y="6356350"/>
            <a:ext cx="2743200" cy="365125"/>
          </a:xfrm>
          <a:prstGeom prst="rect">
            <a:avLst/>
          </a:prstGeom>
        </p:spPr>
        <p:txBody>
          <a:bodyPr/>
          <a:lstStyle/>
          <a:p>
            <a:fld id="{9B2FEE43-F795-43FC-A6C7-5C482462AE4B}" type="datetimeFigureOut">
              <a:rPr lang="en-US" smtClean="0"/>
              <a:t>11/3/2020</a:t>
            </a:fld>
            <a:endParaRPr lang="en-US"/>
          </a:p>
        </p:txBody>
      </p:sp>
      <p:sp>
        <p:nvSpPr>
          <p:cNvPr id="5" name="Footer Placeholder 4">
            <a:extLst>
              <a:ext uri="{FF2B5EF4-FFF2-40B4-BE49-F238E27FC236}">
                <a16:creationId xmlns:a16="http://schemas.microsoft.com/office/drawing/2014/main" id="{3D26C8FC-317D-45AA-B9B3-2A1B351C5FD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BC3032F-75E9-484A-A2E8-F3EE4597B19E}"/>
              </a:ext>
            </a:extLst>
          </p:cNvPr>
          <p:cNvSpPr>
            <a:spLocks noGrp="1"/>
          </p:cNvSpPr>
          <p:nvPr>
            <p:ph type="sldNum" sz="quarter" idx="12"/>
          </p:nvPr>
        </p:nvSpPr>
        <p:spPr>
          <a:xfrm>
            <a:off x="8610600" y="6356350"/>
            <a:ext cx="2743200" cy="365125"/>
          </a:xfrm>
          <a:prstGeom prst="rect">
            <a:avLst/>
          </a:prstGeom>
        </p:spPr>
        <p:txBody>
          <a:bodyPr/>
          <a:lstStyle/>
          <a:p>
            <a:fld id="{F6E52A16-4B1A-44E3-B176-14FAE143941F}" type="slidenum">
              <a:rPr lang="en-US" smtClean="0"/>
              <a:t>‹#›</a:t>
            </a:fld>
            <a:endParaRPr lang="en-US"/>
          </a:p>
        </p:txBody>
      </p:sp>
    </p:spTree>
    <p:extLst>
      <p:ext uri="{BB962C8B-B14F-4D97-AF65-F5344CB8AC3E}">
        <p14:creationId xmlns:p14="http://schemas.microsoft.com/office/powerpoint/2010/main" val="835823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479F6-451D-44F1-9E7B-2021110D12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D69D5D-9603-41F0-8246-AD7612E773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218947-B273-4C1A-BB8F-84F28D54A12B}"/>
              </a:ext>
            </a:extLst>
          </p:cNvPr>
          <p:cNvSpPr>
            <a:spLocks noGrp="1"/>
          </p:cNvSpPr>
          <p:nvPr>
            <p:ph type="dt" sz="half" idx="10"/>
          </p:nvPr>
        </p:nvSpPr>
        <p:spPr>
          <a:xfrm>
            <a:off x="838200" y="6356350"/>
            <a:ext cx="2743200" cy="365125"/>
          </a:xfrm>
          <a:prstGeom prst="rect">
            <a:avLst/>
          </a:prstGeom>
        </p:spPr>
        <p:txBody>
          <a:bodyPr/>
          <a:lstStyle/>
          <a:p>
            <a:fld id="{9B2FEE43-F795-43FC-A6C7-5C482462AE4B}" type="datetimeFigureOut">
              <a:rPr lang="en-US" smtClean="0"/>
              <a:t>11/3/2020</a:t>
            </a:fld>
            <a:endParaRPr lang="en-US"/>
          </a:p>
        </p:txBody>
      </p:sp>
      <p:sp>
        <p:nvSpPr>
          <p:cNvPr id="5" name="Footer Placeholder 4">
            <a:extLst>
              <a:ext uri="{FF2B5EF4-FFF2-40B4-BE49-F238E27FC236}">
                <a16:creationId xmlns:a16="http://schemas.microsoft.com/office/drawing/2014/main" id="{42A39C58-6B58-450F-8B33-96DBFC5CFC0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7165C36-3377-449F-8788-E2D136286CC4}"/>
              </a:ext>
            </a:extLst>
          </p:cNvPr>
          <p:cNvSpPr>
            <a:spLocks noGrp="1"/>
          </p:cNvSpPr>
          <p:nvPr>
            <p:ph type="sldNum" sz="quarter" idx="12"/>
          </p:nvPr>
        </p:nvSpPr>
        <p:spPr>
          <a:xfrm>
            <a:off x="8610600" y="6356350"/>
            <a:ext cx="2743200" cy="365125"/>
          </a:xfrm>
          <a:prstGeom prst="rect">
            <a:avLst/>
          </a:prstGeom>
        </p:spPr>
        <p:txBody>
          <a:bodyPr/>
          <a:lstStyle/>
          <a:p>
            <a:fld id="{F6E52A16-4B1A-44E3-B176-14FAE143941F}" type="slidenum">
              <a:rPr lang="en-US" smtClean="0"/>
              <a:t>‹#›</a:t>
            </a:fld>
            <a:endParaRPr lang="en-US"/>
          </a:p>
        </p:txBody>
      </p:sp>
    </p:spTree>
    <p:extLst>
      <p:ext uri="{BB962C8B-B14F-4D97-AF65-F5344CB8AC3E}">
        <p14:creationId xmlns:p14="http://schemas.microsoft.com/office/powerpoint/2010/main" val="75807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60C48-4D22-4B13-B1C0-58234E1B41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6363DA-EC29-429F-800C-10C1E726D0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138FB3-EBC4-4395-9593-1CBC6EE8C8FA}"/>
              </a:ext>
            </a:extLst>
          </p:cNvPr>
          <p:cNvSpPr>
            <a:spLocks noGrp="1"/>
          </p:cNvSpPr>
          <p:nvPr>
            <p:ph type="dt" sz="half" idx="10"/>
          </p:nvPr>
        </p:nvSpPr>
        <p:spPr>
          <a:xfrm>
            <a:off x="838200" y="6356350"/>
            <a:ext cx="2743200" cy="365125"/>
          </a:xfrm>
          <a:prstGeom prst="rect">
            <a:avLst/>
          </a:prstGeom>
        </p:spPr>
        <p:txBody>
          <a:bodyPr/>
          <a:lstStyle/>
          <a:p>
            <a:fld id="{9B2FEE43-F795-43FC-A6C7-5C482462AE4B}" type="datetimeFigureOut">
              <a:rPr lang="en-US" smtClean="0"/>
              <a:t>11/3/2020</a:t>
            </a:fld>
            <a:endParaRPr lang="en-US"/>
          </a:p>
        </p:txBody>
      </p:sp>
      <p:sp>
        <p:nvSpPr>
          <p:cNvPr id="5" name="Footer Placeholder 4">
            <a:extLst>
              <a:ext uri="{FF2B5EF4-FFF2-40B4-BE49-F238E27FC236}">
                <a16:creationId xmlns:a16="http://schemas.microsoft.com/office/drawing/2014/main" id="{29B1FB22-7274-4C1D-B8F6-0D47519DA83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3B96897-F9CB-4BE8-AE99-45FFE4E9B0EB}"/>
              </a:ext>
            </a:extLst>
          </p:cNvPr>
          <p:cNvSpPr>
            <a:spLocks noGrp="1"/>
          </p:cNvSpPr>
          <p:nvPr>
            <p:ph type="sldNum" sz="quarter" idx="12"/>
          </p:nvPr>
        </p:nvSpPr>
        <p:spPr>
          <a:xfrm>
            <a:off x="8610600" y="6356350"/>
            <a:ext cx="2743200" cy="365125"/>
          </a:xfrm>
          <a:prstGeom prst="rect">
            <a:avLst/>
          </a:prstGeom>
        </p:spPr>
        <p:txBody>
          <a:bodyPr/>
          <a:lstStyle/>
          <a:p>
            <a:fld id="{F6E52A16-4B1A-44E3-B176-14FAE143941F}" type="slidenum">
              <a:rPr lang="en-US" smtClean="0"/>
              <a:t>‹#›</a:t>
            </a:fld>
            <a:endParaRPr lang="en-US"/>
          </a:p>
        </p:txBody>
      </p:sp>
    </p:spTree>
    <p:extLst>
      <p:ext uri="{BB962C8B-B14F-4D97-AF65-F5344CB8AC3E}">
        <p14:creationId xmlns:p14="http://schemas.microsoft.com/office/powerpoint/2010/main" val="2202585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74F-F194-4E17-929C-DB3DF0B4D7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8F4473-5532-4F6A-90BD-8EEFC390C1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5ADE20-C9BA-44BD-881C-5F74A0A41D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E9F9C91-9976-4253-97A1-6A3CE65E0183}"/>
              </a:ext>
            </a:extLst>
          </p:cNvPr>
          <p:cNvSpPr>
            <a:spLocks noGrp="1"/>
          </p:cNvSpPr>
          <p:nvPr>
            <p:ph type="dt" sz="half" idx="10"/>
          </p:nvPr>
        </p:nvSpPr>
        <p:spPr>
          <a:xfrm>
            <a:off x="838200" y="6356350"/>
            <a:ext cx="2743200" cy="365125"/>
          </a:xfrm>
          <a:prstGeom prst="rect">
            <a:avLst/>
          </a:prstGeom>
        </p:spPr>
        <p:txBody>
          <a:bodyPr/>
          <a:lstStyle/>
          <a:p>
            <a:fld id="{9B2FEE43-F795-43FC-A6C7-5C482462AE4B}" type="datetimeFigureOut">
              <a:rPr lang="en-US" smtClean="0"/>
              <a:t>11/3/2020</a:t>
            </a:fld>
            <a:endParaRPr lang="en-US"/>
          </a:p>
        </p:txBody>
      </p:sp>
      <p:sp>
        <p:nvSpPr>
          <p:cNvPr id="6" name="Footer Placeholder 5">
            <a:extLst>
              <a:ext uri="{FF2B5EF4-FFF2-40B4-BE49-F238E27FC236}">
                <a16:creationId xmlns:a16="http://schemas.microsoft.com/office/drawing/2014/main" id="{2C74CA68-AEEF-427B-8F14-E2D1B4E6177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091742-1071-41A7-98CC-FE6338D08092}"/>
              </a:ext>
            </a:extLst>
          </p:cNvPr>
          <p:cNvSpPr>
            <a:spLocks noGrp="1"/>
          </p:cNvSpPr>
          <p:nvPr>
            <p:ph type="sldNum" sz="quarter" idx="12"/>
          </p:nvPr>
        </p:nvSpPr>
        <p:spPr>
          <a:xfrm>
            <a:off x="8610600" y="6356350"/>
            <a:ext cx="2743200" cy="365125"/>
          </a:xfrm>
          <a:prstGeom prst="rect">
            <a:avLst/>
          </a:prstGeom>
        </p:spPr>
        <p:txBody>
          <a:bodyPr/>
          <a:lstStyle/>
          <a:p>
            <a:fld id="{F6E52A16-4B1A-44E3-B176-14FAE143941F}" type="slidenum">
              <a:rPr lang="en-US" smtClean="0"/>
              <a:t>‹#›</a:t>
            </a:fld>
            <a:endParaRPr lang="en-US"/>
          </a:p>
        </p:txBody>
      </p:sp>
    </p:spTree>
    <p:extLst>
      <p:ext uri="{BB962C8B-B14F-4D97-AF65-F5344CB8AC3E}">
        <p14:creationId xmlns:p14="http://schemas.microsoft.com/office/powerpoint/2010/main" val="2414026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1950B-90C1-4582-B0B2-7A9FE8DE26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148CC9-5ABD-4808-A633-A57F3D9143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30570A-0374-48CB-A637-FBC4B40790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057AB7-81AE-43EA-93F3-E3F7BDFDC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BD45F6-8037-4AB0-9541-B9F989D68D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D4A76F-6EC0-4B93-813B-B621EF439221}"/>
              </a:ext>
            </a:extLst>
          </p:cNvPr>
          <p:cNvSpPr>
            <a:spLocks noGrp="1"/>
          </p:cNvSpPr>
          <p:nvPr>
            <p:ph type="dt" sz="half" idx="10"/>
          </p:nvPr>
        </p:nvSpPr>
        <p:spPr>
          <a:xfrm>
            <a:off x="838200" y="6356350"/>
            <a:ext cx="2743200" cy="365125"/>
          </a:xfrm>
          <a:prstGeom prst="rect">
            <a:avLst/>
          </a:prstGeom>
        </p:spPr>
        <p:txBody>
          <a:bodyPr/>
          <a:lstStyle/>
          <a:p>
            <a:fld id="{9B2FEE43-F795-43FC-A6C7-5C482462AE4B}" type="datetimeFigureOut">
              <a:rPr lang="en-US" smtClean="0"/>
              <a:t>11/3/2020</a:t>
            </a:fld>
            <a:endParaRPr lang="en-US"/>
          </a:p>
        </p:txBody>
      </p:sp>
      <p:sp>
        <p:nvSpPr>
          <p:cNvPr id="8" name="Footer Placeholder 7">
            <a:extLst>
              <a:ext uri="{FF2B5EF4-FFF2-40B4-BE49-F238E27FC236}">
                <a16:creationId xmlns:a16="http://schemas.microsoft.com/office/drawing/2014/main" id="{9069EFAD-0F19-48E0-A6DA-159A05877B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5A5AB6-DB2A-40D8-926C-7EF526B6F5D2}"/>
              </a:ext>
            </a:extLst>
          </p:cNvPr>
          <p:cNvSpPr>
            <a:spLocks noGrp="1"/>
          </p:cNvSpPr>
          <p:nvPr>
            <p:ph type="sldNum" sz="quarter" idx="12"/>
          </p:nvPr>
        </p:nvSpPr>
        <p:spPr>
          <a:xfrm>
            <a:off x="8610600" y="6356350"/>
            <a:ext cx="2743200" cy="365125"/>
          </a:xfrm>
          <a:prstGeom prst="rect">
            <a:avLst/>
          </a:prstGeom>
        </p:spPr>
        <p:txBody>
          <a:bodyPr/>
          <a:lstStyle/>
          <a:p>
            <a:fld id="{F6E52A16-4B1A-44E3-B176-14FAE143941F}" type="slidenum">
              <a:rPr lang="en-US" smtClean="0"/>
              <a:t>‹#›</a:t>
            </a:fld>
            <a:endParaRPr lang="en-US"/>
          </a:p>
        </p:txBody>
      </p:sp>
    </p:spTree>
    <p:extLst>
      <p:ext uri="{BB962C8B-B14F-4D97-AF65-F5344CB8AC3E}">
        <p14:creationId xmlns:p14="http://schemas.microsoft.com/office/powerpoint/2010/main" val="2621616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0E7A8-7FD0-4363-B7E8-8CF23C7C13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C1AD4CD-CCBF-4BA7-A4EA-7362DE986BDE}"/>
              </a:ext>
            </a:extLst>
          </p:cNvPr>
          <p:cNvSpPr>
            <a:spLocks noGrp="1"/>
          </p:cNvSpPr>
          <p:nvPr>
            <p:ph type="dt" sz="half" idx="10"/>
          </p:nvPr>
        </p:nvSpPr>
        <p:spPr>
          <a:xfrm>
            <a:off x="838200" y="6356350"/>
            <a:ext cx="2743200" cy="365125"/>
          </a:xfrm>
          <a:prstGeom prst="rect">
            <a:avLst/>
          </a:prstGeom>
        </p:spPr>
        <p:txBody>
          <a:bodyPr/>
          <a:lstStyle/>
          <a:p>
            <a:fld id="{9B2FEE43-F795-43FC-A6C7-5C482462AE4B}" type="datetimeFigureOut">
              <a:rPr lang="en-US" smtClean="0"/>
              <a:t>11/3/2020</a:t>
            </a:fld>
            <a:endParaRPr lang="en-US"/>
          </a:p>
        </p:txBody>
      </p:sp>
      <p:sp>
        <p:nvSpPr>
          <p:cNvPr id="4" name="Footer Placeholder 3">
            <a:extLst>
              <a:ext uri="{FF2B5EF4-FFF2-40B4-BE49-F238E27FC236}">
                <a16:creationId xmlns:a16="http://schemas.microsoft.com/office/drawing/2014/main" id="{845025A3-6A4D-48D3-AFCE-4F16716AEA6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111FADCC-47CD-438B-86D3-79AB942D74E0}"/>
              </a:ext>
            </a:extLst>
          </p:cNvPr>
          <p:cNvSpPr>
            <a:spLocks noGrp="1"/>
          </p:cNvSpPr>
          <p:nvPr>
            <p:ph type="sldNum" sz="quarter" idx="12"/>
          </p:nvPr>
        </p:nvSpPr>
        <p:spPr>
          <a:xfrm>
            <a:off x="8610600" y="6356350"/>
            <a:ext cx="2743200" cy="365125"/>
          </a:xfrm>
          <a:prstGeom prst="rect">
            <a:avLst/>
          </a:prstGeom>
        </p:spPr>
        <p:txBody>
          <a:bodyPr/>
          <a:lstStyle/>
          <a:p>
            <a:fld id="{F6E52A16-4B1A-44E3-B176-14FAE143941F}" type="slidenum">
              <a:rPr lang="en-US" smtClean="0"/>
              <a:t>‹#›</a:t>
            </a:fld>
            <a:endParaRPr lang="en-US"/>
          </a:p>
        </p:txBody>
      </p:sp>
    </p:spTree>
    <p:extLst>
      <p:ext uri="{BB962C8B-B14F-4D97-AF65-F5344CB8AC3E}">
        <p14:creationId xmlns:p14="http://schemas.microsoft.com/office/powerpoint/2010/main" val="3713624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67D0E2-789B-44F5-852E-18B7487A0237}"/>
              </a:ext>
            </a:extLst>
          </p:cNvPr>
          <p:cNvSpPr>
            <a:spLocks noGrp="1"/>
          </p:cNvSpPr>
          <p:nvPr>
            <p:ph type="dt" sz="half" idx="10"/>
          </p:nvPr>
        </p:nvSpPr>
        <p:spPr>
          <a:xfrm>
            <a:off x="838200" y="6356350"/>
            <a:ext cx="2743200" cy="365125"/>
          </a:xfrm>
          <a:prstGeom prst="rect">
            <a:avLst/>
          </a:prstGeom>
        </p:spPr>
        <p:txBody>
          <a:bodyPr/>
          <a:lstStyle/>
          <a:p>
            <a:fld id="{9B2FEE43-F795-43FC-A6C7-5C482462AE4B}" type="datetimeFigureOut">
              <a:rPr lang="en-US" smtClean="0"/>
              <a:t>11/3/2020</a:t>
            </a:fld>
            <a:endParaRPr lang="en-US"/>
          </a:p>
        </p:txBody>
      </p:sp>
      <p:sp>
        <p:nvSpPr>
          <p:cNvPr id="3" name="Footer Placeholder 2">
            <a:extLst>
              <a:ext uri="{FF2B5EF4-FFF2-40B4-BE49-F238E27FC236}">
                <a16:creationId xmlns:a16="http://schemas.microsoft.com/office/drawing/2014/main" id="{FD572800-51E4-44A7-AFB2-164FCF3D843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8F0FB1B-B371-4350-810B-2825726470D7}"/>
              </a:ext>
            </a:extLst>
          </p:cNvPr>
          <p:cNvSpPr>
            <a:spLocks noGrp="1"/>
          </p:cNvSpPr>
          <p:nvPr>
            <p:ph type="sldNum" sz="quarter" idx="12"/>
          </p:nvPr>
        </p:nvSpPr>
        <p:spPr>
          <a:xfrm>
            <a:off x="8610600" y="6356350"/>
            <a:ext cx="2743200" cy="365125"/>
          </a:xfrm>
          <a:prstGeom prst="rect">
            <a:avLst/>
          </a:prstGeom>
        </p:spPr>
        <p:txBody>
          <a:bodyPr/>
          <a:lstStyle/>
          <a:p>
            <a:fld id="{F6E52A16-4B1A-44E3-B176-14FAE143941F}" type="slidenum">
              <a:rPr lang="en-US" smtClean="0"/>
              <a:t>‹#›</a:t>
            </a:fld>
            <a:endParaRPr lang="en-US"/>
          </a:p>
        </p:txBody>
      </p:sp>
    </p:spTree>
    <p:extLst>
      <p:ext uri="{BB962C8B-B14F-4D97-AF65-F5344CB8AC3E}">
        <p14:creationId xmlns:p14="http://schemas.microsoft.com/office/powerpoint/2010/main" val="1920990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F21BD-FFF6-49D2-B006-B63BCD6924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89BC1F-A317-4912-B26E-3C844CB913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8CCA28-C91C-4899-BE78-D45588C926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F7FFA0-AB87-4C06-A41A-1F9210B502D9}"/>
              </a:ext>
            </a:extLst>
          </p:cNvPr>
          <p:cNvSpPr>
            <a:spLocks noGrp="1"/>
          </p:cNvSpPr>
          <p:nvPr>
            <p:ph type="dt" sz="half" idx="10"/>
          </p:nvPr>
        </p:nvSpPr>
        <p:spPr>
          <a:xfrm>
            <a:off x="838200" y="6356350"/>
            <a:ext cx="2743200" cy="365125"/>
          </a:xfrm>
          <a:prstGeom prst="rect">
            <a:avLst/>
          </a:prstGeom>
        </p:spPr>
        <p:txBody>
          <a:bodyPr/>
          <a:lstStyle/>
          <a:p>
            <a:fld id="{9B2FEE43-F795-43FC-A6C7-5C482462AE4B}" type="datetimeFigureOut">
              <a:rPr lang="en-US" smtClean="0"/>
              <a:t>11/3/2020</a:t>
            </a:fld>
            <a:endParaRPr lang="en-US"/>
          </a:p>
        </p:txBody>
      </p:sp>
      <p:sp>
        <p:nvSpPr>
          <p:cNvPr id="6" name="Footer Placeholder 5">
            <a:extLst>
              <a:ext uri="{FF2B5EF4-FFF2-40B4-BE49-F238E27FC236}">
                <a16:creationId xmlns:a16="http://schemas.microsoft.com/office/drawing/2014/main" id="{15518E78-F038-4FF1-B999-CCC0670280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70ED068-45B6-4EB0-AF95-B4A332B65EC6}"/>
              </a:ext>
            </a:extLst>
          </p:cNvPr>
          <p:cNvSpPr>
            <a:spLocks noGrp="1"/>
          </p:cNvSpPr>
          <p:nvPr>
            <p:ph type="sldNum" sz="quarter" idx="12"/>
          </p:nvPr>
        </p:nvSpPr>
        <p:spPr>
          <a:xfrm>
            <a:off x="8610600" y="6356350"/>
            <a:ext cx="2743200" cy="365125"/>
          </a:xfrm>
          <a:prstGeom prst="rect">
            <a:avLst/>
          </a:prstGeom>
        </p:spPr>
        <p:txBody>
          <a:bodyPr/>
          <a:lstStyle/>
          <a:p>
            <a:fld id="{F6E52A16-4B1A-44E3-B176-14FAE143941F}" type="slidenum">
              <a:rPr lang="en-US" smtClean="0"/>
              <a:t>‹#›</a:t>
            </a:fld>
            <a:endParaRPr lang="en-US"/>
          </a:p>
        </p:txBody>
      </p:sp>
    </p:spTree>
    <p:extLst>
      <p:ext uri="{BB962C8B-B14F-4D97-AF65-F5344CB8AC3E}">
        <p14:creationId xmlns:p14="http://schemas.microsoft.com/office/powerpoint/2010/main" val="2448380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DCA21-7EB1-41C6-8BDD-0633003817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4EF20A-9076-4FDD-A77A-7B258C08BD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EB0CA8-F3C8-4D92-A92E-138F7DF986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574624-0561-419C-97A2-14109EA19406}"/>
              </a:ext>
            </a:extLst>
          </p:cNvPr>
          <p:cNvSpPr>
            <a:spLocks noGrp="1"/>
          </p:cNvSpPr>
          <p:nvPr>
            <p:ph type="dt" sz="half" idx="10"/>
          </p:nvPr>
        </p:nvSpPr>
        <p:spPr>
          <a:xfrm>
            <a:off x="838200" y="6356350"/>
            <a:ext cx="2743200" cy="365125"/>
          </a:xfrm>
          <a:prstGeom prst="rect">
            <a:avLst/>
          </a:prstGeom>
        </p:spPr>
        <p:txBody>
          <a:bodyPr/>
          <a:lstStyle/>
          <a:p>
            <a:fld id="{9B2FEE43-F795-43FC-A6C7-5C482462AE4B}" type="datetimeFigureOut">
              <a:rPr lang="en-US" smtClean="0"/>
              <a:t>11/3/2020</a:t>
            </a:fld>
            <a:endParaRPr lang="en-US"/>
          </a:p>
        </p:txBody>
      </p:sp>
      <p:sp>
        <p:nvSpPr>
          <p:cNvPr id="6" name="Footer Placeholder 5">
            <a:extLst>
              <a:ext uri="{FF2B5EF4-FFF2-40B4-BE49-F238E27FC236}">
                <a16:creationId xmlns:a16="http://schemas.microsoft.com/office/drawing/2014/main" id="{A07FC622-378E-4500-8A38-9911119A40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D4CCA67-CA07-4FF5-9E37-07B12A33C727}"/>
              </a:ext>
            </a:extLst>
          </p:cNvPr>
          <p:cNvSpPr>
            <a:spLocks noGrp="1"/>
          </p:cNvSpPr>
          <p:nvPr>
            <p:ph type="sldNum" sz="quarter" idx="12"/>
          </p:nvPr>
        </p:nvSpPr>
        <p:spPr>
          <a:xfrm>
            <a:off x="8610600" y="6356350"/>
            <a:ext cx="2743200" cy="365125"/>
          </a:xfrm>
          <a:prstGeom prst="rect">
            <a:avLst/>
          </a:prstGeom>
        </p:spPr>
        <p:txBody>
          <a:bodyPr/>
          <a:lstStyle/>
          <a:p>
            <a:fld id="{F6E52A16-4B1A-44E3-B176-14FAE143941F}" type="slidenum">
              <a:rPr lang="en-US" smtClean="0"/>
              <a:t>‹#›</a:t>
            </a:fld>
            <a:endParaRPr lang="en-US"/>
          </a:p>
        </p:txBody>
      </p:sp>
    </p:spTree>
    <p:extLst>
      <p:ext uri="{BB962C8B-B14F-4D97-AF65-F5344CB8AC3E}">
        <p14:creationId xmlns:p14="http://schemas.microsoft.com/office/powerpoint/2010/main" val="4161857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0686A-7567-466F-8E23-B0A336AD51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BEE108-CE03-472A-9DA8-7E7C703C0D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E4E573-61F8-4C4E-BF9F-3FEDAAAC8DE5}"/>
              </a:ext>
            </a:extLst>
          </p:cNvPr>
          <p:cNvSpPr>
            <a:spLocks noGrp="1"/>
          </p:cNvSpPr>
          <p:nvPr>
            <p:ph type="dt" sz="half" idx="10"/>
          </p:nvPr>
        </p:nvSpPr>
        <p:spPr>
          <a:xfrm>
            <a:off x="838200" y="6356350"/>
            <a:ext cx="2743200" cy="365125"/>
          </a:xfrm>
          <a:prstGeom prst="rect">
            <a:avLst/>
          </a:prstGeom>
        </p:spPr>
        <p:txBody>
          <a:bodyPr/>
          <a:lstStyle/>
          <a:p>
            <a:fld id="{9B2FEE43-F795-43FC-A6C7-5C482462AE4B}" type="datetimeFigureOut">
              <a:rPr lang="en-US" smtClean="0"/>
              <a:t>11/3/2020</a:t>
            </a:fld>
            <a:endParaRPr lang="en-US"/>
          </a:p>
        </p:txBody>
      </p:sp>
      <p:sp>
        <p:nvSpPr>
          <p:cNvPr id="5" name="Footer Placeholder 4">
            <a:extLst>
              <a:ext uri="{FF2B5EF4-FFF2-40B4-BE49-F238E27FC236}">
                <a16:creationId xmlns:a16="http://schemas.microsoft.com/office/drawing/2014/main" id="{3FA8A41D-B07B-44D5-A1B3-F8D31BC6069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0EBABFB-4EEE-4A65-967D-067C74E6427B}"/>
              </a:ext>
            </a:extLst>
          </p:cNvPr>
          <p:cNvSpPr>
            <a:spLocks noGrp="1"/>
          </p:cNvSpPr>
          <p:nvPr>
            <p:ph type="sldNum" sz="quarter" idx="12"/>
          </p:nvPr>
        </p:nvSpPr>
        <p:spPr>
          <a:xfrm>
            <a:off x="8610600" y="6356350"/>
            <a:ext cx="2743200" cy="365125"/>
          </a:xfrm>
          <a:prstGeom prst="rect">
            <a:avLst/>
          </a:prstGeom>
        </p:spPr>
        <p:txBody>
          <a:bodyPr/>
          <a:lstStyle/>
          <a:p>
            <a:fld id="{F6E52A16-4B1A-44E3-B176-14FAE143941F}" type="slidenum">
              <a:rPr lang="en-US" smtClean="0"/>
              <a:t>‹#›</a:t>
            </a:fld>
            <a:endParaRPr lang="en-US"/>
          </a:p>
        </p:txBody>
      </p:sp>
    </p:spTree>
    <p:extLst>
      <p:ext uri="{BB962C8B-B14F-4D97-AF65-F5344CB8AC3E}">
        <p14:creationId xmlns:p14="http://schemas.microsoft.com/office/powerpoint/2010/main" val="1795395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7289DE-B66C-4929-B5EA-08A0B25195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43C499-0822-45A8-B2B2-62D34EF55C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DF271C-F7FF-4B00-9B5C-162248E26B63}"/>
              </a:ext>
            </a:extLst>
          </p:cNvPr>
          <p:cNvSpPr>
            <a:spLocks noGrp="1"/>
          </p:cNvSpPr>
          <p:nvPr>
            <p:ph type="dt" sz="half" idx="10"/>
          </p:nvPr>
        </p:nvSpPr>
        <p:spPr>
          <a:xfrm>
            <a:off x="838200" y="6356350"/>
            <a:ext cx="2743200" cy="365125"/>
          </a:xfrm>
          <a:prstGeom prst="rect">
            <a:avLst/>
          </a:prstGeom>
        </p:spPr>
        <p:txBody>
          <a:bodyPr/>
          <a:lstStyle/>
          <a:p>
            <a:fld id="{9B2FEE43-F795-43FC-A6C7-5C482462AE4B}" type="datetimeFigureOut">
              <a:rPr lang="en-US" smtClean="0"/>
              <a:t>11/3/2020</a:t>
            </a:fld>
            <a:endParaRPr lang="en-US"/>
          </a:p>
        </p:txBody>
      </p:sp>
      <p:sp>
        <p:nvSpPr>
          <p:cNvPr id="5" name="Footer Placeholder 4">
            <a:extLst>
              <a:ext uri="{FF2B5EF4-FFF2-40B4-BE49-F238E27FC236}">
                <a16:creationId xmlns:a16="http://schemas.microsoft.com/office/drawing/2014/main" id="{891C7A58-C108-4882-BA2D-7FA8B72817A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5AC7DF4-6B66-4302-8E71-2FA463DA6127}"/>
              </a:ext>
            </a:extLst>
          </p:cNvPr>
          <p:cNvSpPr>
            <a:spLocks noGrp="1"/>
          </p:cNvSpPr>
          <p:nvPr>
            <p:ph type="sldNum" sz="quarter" idx="12"/>
          </p:nvPr>
        </p:nvSpPr>
        <p:spPr>
          <a:xfrm>
            <a:off x="8610600" y="6356350"/>
            <a:ext cx="2743200" cy="365125"/>
          </a:xfrm>
          <a:prstGeom prst="rect">
            <a:avLst/>
          </a:prstGeom>
        </p:spPr>
        <p:txBody>
          <a:bodyPr/>
          <a:lstStyle/>
          <a:p>
            <a:fld id="{F6E52A16-4B1A-44E3-B176-14FAE143941F}" type="slidenum">
              <a:rPr lang="en-US" smtClean="0"/>
              <a:t>‹#›</a:t>
            </a:fld>
            <a:endParaRPr lang="en-US"/>
          </a:p>
        </p:txBody>
      </p:sp>
    </p:spTree>
    <p:extLst>
      <p:ext uri="{BB962C8B-B14F-4D97-AF65-F5344CB8AC3E}">
        <p14:creationId xmlns:p14="http://schemas.microsoft.com/office/powerpoint/2010/main" val="1651031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_2">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sp>
        <p:nvSpPr>
          <p:cNvPr id="12" name="Slide Number Placeholder 12"/>
          <p:cNvSpPr txBox="1">
            <a:spLocks/>
          </p:cNvSpPr>
          <p:nvPr/>
        </p:nvSpPr>
        <p:spPr>
          <a:xfrm>
            <a:off x="-169941" y="6554047"/>
            <a:ext cx="1039448" cy="300039"/>
          </a:xfrm>
          <a:prstGeom prst="rect">
            <a:avLst/>
          </a:prstGeom>
        </p:spPr>
        <p:txBody>
          <a:bodyPr lIns="111984" tIns="55992" rIns="111984" bIns="55992" anchor="ctr"/>
          <a:lstStyle>
            <a:lvl1pPr defTabSz="839788" eaLnBrk="0" hangingPunct="0">
              <a:defRPr sz="1000">
                <a:solidFill>
                  <a:schemeClr val="tx1"/>
                </a:solidFill>
                <a:latin typeface="Arial" pitchFamily="34" charset="0"/>
                <a:ea typeface="LF_Kai" pitchFamily="65" charset="-120"/>
              </a:defRPr>
            </a:lvl1pPr>
            <a:lvl2pPr marL="742950" indent="-285750" defTabSz="839788" eaLnBrk="0" hangingPunct="0">
              <a:defRPr sz="1000">
                <a:solidFill>
                  <a:schemeClr val="tx1"/>
                </a:solidFill>
                <a:latin typeface="Arial" pitchFamily="34" charset="0"/>
                <a:ea typeface="LF_Kai" pitchFamily="65" charset="-120"/>
              </a:defRPr>
            </a:lvl2pPr>
            <a:lvl3pPr marL="1143000" indent="-228600" defTabSz="839788" eaLnBrk="0" hangingPunct="0">
              <a:defRPr sz="1000">
                <a:solidFill>
                  <a:schemeClr val="tx1"/>
                </a:solidFill>
                <a:latin typeface="Arial" pitchFamily="34" charset="0"/>
                <a:ea typeface="LF_Kai" pitchFamily="65" charset="-120"/>
              </a:defRPr>
            </a:lvl3pPr>
            <a:lvl4pPr marL="1600200" indent="-228600" defTabSz="839788" eaLnBrk="0" hangingPunct="0">
              <a:defRPr sz="1000">
                <a:solidFill>
                  <a:schemeClr val="tx1"/>
                </a:solidFill>
                <a:latin typeface="Arial" pitchFamily="34" charset="0"/>
                <a:ea typeface="LF_Kai" pitchFamily="65" charset="-120"/>
              </a:defRPr>
            </a:lvl4pPr>
            <a:lvl5pPr marL="2057400" indent="-228600" defTabSz="839788" eaLnBrk="0" hangingPunct="0">
              <a:defRPr sz="1000">
                <a:solidFill>
                  <a:schemeClr val="tx1"/>
                </a:solidFill>
                <a:latin typeface="Arial" pitchFamily="34" charset="0"/>
                <a:ea typeface="LF_Kai" pitchFamily="65" charset="-120"/>
              </a:defRPr>
            </a:lvl5pPr>
            <a:lvl6pPr marL="25146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6pPr>
            <a:lvl7pPr marL="29718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7pPr>
            <a:lvl8pPr marL="34290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8pPr>
            <a:lvl9pPr marL="38862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9pPr>
          </a:lstStyle>
          <a:p>
            <a:pPr algn="ctr" fontAlgn="base">
              <a:spcBef>
                <a:spcPct val="0"/>
              </a:spcBef>
              <a:spcAft>
                <a:spcPct val="0"/>
              </a:spcAft>
              <a:defRPr/>
            </a:pPr>
            <a:fld id="{09956387-BC02-4519-98B5-F4BB2E8D96DD}" type="slidenum">
              <a:rPr lang="en-US" altLang="en-US" sz="1067" b="1" smtClean="0">
                <a:solidFill>
                  <a:schemeClr val="tx1"/>
                </a:solidFill>
                <a:cs typeface="Arial" charset="0"/>
              </a:rPr>
              <a:pPr algn="ctr" fontAlgn="base">
                <a:spcBef>
                  <a:spcPct val="0"/>
                </a:spcBef>
                <a:spcAft>
                  <a:spcPct val="0"/>
                </a:spcAft>
                <a:defRPr/>
              </a:pPr>
              <a:t>‹#›</a:t>
            </a:fld>
            <a:endParaRPr lang="en-US" altLang="en-US" sz="1067" b="1" dirty="0">
              <a:solidFill>
                <a:schemeClr val="tx1"/>
              </a:solidFill>
              <a:cs typeface="Arial" charset="0"/>
            </a:endParaRPr>
          </a:p>
        </p:txBody>
      </p:sp>
      <p:sp>
        <p:nvSpPr>
          <p:cNvPr id="13" name="TextBox 12"/>
          <p:cNvSpPr txBox="1"/>
          <p:nvPr/>
        </p:nvSpPr>
        <p:spPr>
          <a:xfrm>
            <a:off x="869507" y="6519399"/>
            <a:ext cx="2358189" cy="338554"/>
          </a:xfrm>
          <a:prstGeom prst="rect">
            <a:avLst/>
          </a:prstGeom>
          <a:noFill/>
        </p:spPr>
        <p:txBody>
          <a:bodyPr wrap="square" rtlCol="0">
            <a:spAutoFit/>
          </a:bodyPr>
          <a:lstStyle/>
          <a:p>
            <a:r>
              <a:rPr lang="en-US" sz="1600" i="1" dirty="0">
                <a:solidFill>
                  <a:srgbClr val="CDCDCD"/>
                </a:solidFill>
              </a:rPr>
              <a:t>CONFIDENTIAL</a:t>
            </a:r>
          </a:p>
        </p:txBody>
      </p:sp>
      <p:sp>
        <p:nvSpPr>
          <p:cNvPr id="3" name="Rectangle 2"/>
          <p:cNvSpPr/>
          <p:nvPr/>
        </p:nvSpPr>
        <p:spPr>
          <a:xfrm>
            <a:off x="0" y="4749800"/>
            <a:ext cx="12192000" cy="210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Slide Number Placeholder 12">
            <a:extLst>
              <a:ext uri="{FF2B5EF4-FFF2-40B4-BE49-F238E27FC236}">
                <a16:creationId xmlns:a16="http://schemas.microsoft.com/office/drawing/2014/main" id="{775CD10A-BC91-43B4-80A7-8EE8EB279146}"/>
              </a:ext>
            </a:extLst>
          </p:cNvPr>
          <p:cNvSpPr txBox="1">
            <a:spLocks/>
          </p:cNvSpPr>
          <p:nvPr userDrawn="1"/>
        </p:nvSpPr>
        <p:spPr>
          <a:xfrm>
            <a:off x="-194520" y="6549131"/>
            <a:ext cx="1039448" cy="300039"/>
          </a:xfrm>
          <a:prstGeom prst="rect">
            <a:avLst/>
          </a:prstGeom>
        </p:spPr>
        <p:txBody>
          <a:bodyPr lIns="111984" tIns="55992" rIns="111984" bIns="55992" anchor="ctr"/>
          <a:lstStyle>
            <a:lvl1pPr defTabSz="839788" eaLnBrk="0" hangingPunct="0">
              <a:defRPr sz="1000">
                <a:solidFill>
                  <a:schemeClr val="tx1"/>
                </a:solidFill>
                <a:latin typeface="Arial" pitchFamily="34" charset="0"/>
                <a:ea typeface="LF_Kai" pitchFamily="65" charset="-120"/>
              </a:defRPr>
            </a:lvl1pPr>
            <a:lvl2pPr marL="742950" indent="-285750" defTabSz="839788" eaLnBrk="0" hangingPunct="0">
              <a:defRPr sz="1000">
                <a:solidFill>
                  <a:schemeClr val="tx1"/>
                </a:solidFill>
                <a:latin typeface="Arial" pitchFamily="34" charset="0"/>
                <a:ea typeface="LF_Kai" pitchFamily="65" charset="-120"/>
              </a:defRPr>
            </a:lvl2pPr>
            <a:lvl3pPr marL="1143000" indent="-228600" defTabSz="839788" eaLnBrk="0" hangingPunct="0">
              <a:defRPr sz="1000">
                <a:solidFill>
                  <a:schemeClr val="tx1"/>
                </a:solidFill>
                <a:latin typeface="Arial" pitchFamily="34" charset="0"/>
                <a:ea typeface="LF_Kai" pitchFamily="65" charset="-120"/>
              </a:defRPr>
            </a:lvl3pPr>
            <a:lvl4pPr marL="1600200" indent="-228600" defTabSz="839788" eaLnBrk="0" hangingPunct="0">
              <a:defRPr sz="1000">
                <a:solidFill>
                  <a:schemeClr val="tx1"/>
                </a:solidFill>
                <a:latin typeface="Arial" pitchFamily="34" charset="0"/>
                <a:ea typeface="LF_Kai" pitchFamily="65" charset="-120"/>
              </a:defRPr>
            </a:lvl4pPr>
            <a:lvl5pPr marL="2057400" indent="-228600" defTabSz="839788" eaLnBrk="0" hangingPunct="0">
              <a:defRPr sz="1000">
                <a:solidFill>
                  <a:schemeClr val="tx1"/>
                </a:solidFill>
                <a:latin typeface="Arial" pitchFamily="34" charset="0"/>
                <a:ea typeface="LF_Kai" pitchFamily="65" charset="-120"/>
              </a:defRPr>
            </a:lvl5pPr>
            <a:lvl6pPr marL="25146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6pPr>
            <a:lvl7pPr marL="29718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7pPr>
            <a:lvl8pPr marL="34290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8pPr>
            <a:lvl9pPr marL="38862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9pPr>
          </a:lstStyle>
          <a:p>
            <a:pPr algn="ctr" fontAlgn="base">
              <a:spcBef>
                <a:spcPct val="0"/>
              </a:spcBef>
              <a:spcAft>
                <a:spcPct val="0"/>
              </a:spcAft>
              <a:defRPr/>
            </a:pPr>
            <a:fld id="{09956387-BC02-4519-98B5-F4BB2E8D96DD}" type="slidenum">
              <a:rPr lang="en-US" altLang="en-US" sz="1067" b="1" smtClean="0">
                <a:solidFill>
                  <a:schemeClr val="bg1"/>
                </a:solidFill>
                <a:cs typeface="Arial" charset="0"/>
              </a:rPr>
              <a:pPr algn="ctr" fontAlgn="base">
                <a:spcBef>
                  <a:spcPct val="0"/>
                </a:spcBef>
                <a:spcAft>
                  <a:spcPct val="0"/>
                </a:spcAft>
                <a:defRPr/>
              </a:pPr>
              <a:t>‹#›</a:t>
            </a:fld>
            <a:endParaRPr lang="en-US" altLang="en-US" sz="1067" b="1" dirty="0">
              <a:solidFill>
                <a:schemeClr val="bg1"/>
              </a:solidFill>
              <a:cs typeface="Arial" charset="0"/>
            </a:endParaRPr>
          </a:p>
        </p:txBody>
      </p:sp>
      <p:sp>
        <p:nvSpPr>
          <p:cNvPr id="7" name="Title 2">
            <a:extLst>
              <a:ext uri="{FF2B5EF4-FFF2-40B4-BE49-F238E27FC236}">
                <a16:creationId xmlns:a16="http://schemas.microsoft.com/office/drawing/2014/main" id="{CEF3A87B-0F7A-40ED-9961-84336B955ADA}"/>
              </a:ext>
            </a:extLst>
          </p:cNvPr>
          <p:cNvSpPr>
            <a:spLocks noGrp="1" noChangeArrowheads="1"/>
          </p:cNvSpPr>
          <p:nvPr>
            <p:ph type="title"/>
          </p:nvPr>
        </p:nvSpPr>
        <p:spPr bwMode="auto">
          <a:xfrm>
            <a:off x="192740" y="392757"/>
            <a:ext cx="10889475" cy="623248"/>
          </a:xfrm>
          <a:prstGeom prst="rect">
            <a:avLst/>
          </a:prstGeom>
          <a:noFill/>
          <a:ln w="9525">
            <a:noFill/>
            <a:miter lim="800000"/>
            <a:headEnd/>
            <a:tailEnd/>
          </a:ln>
          <a:effectLst/>
        </p:spPr>
        <p:txBody>
          <a:bodyPr vert="horz" wrap="square" lIns="51435" tIns="25718" rIns="51435" bIns="25718" numCol="1" anchor="ctr" anchorCtr="0" compatLnSpc="1">
            <a:prstTxWarp prst="textNoShape">
              <a:avLst/>
            </a:prstTxWarp>
          </a:bodyPr>
          <a:lstStyle>
            <a:lvl1pPr algn="l">
              <a:defRPr sz="3600" b="1" u="none">
                <a:solidFill>
                  <a:schemeClr val="tx1"/>
                </a:solidFill>
                <a:latin typeface="Arial" panose="020B0604020202020204" pitchFamily="34" charset="0"/>
                <a:cs typeface="Arial" panose="020B0604020202020204" pitchFamily="34" charset="0"/>
              </a:defRPr>
            </a:lvl1pPr>
          </a:lstStyle>
          <a:p>
            <a:pPr lvl="0"/>
            <a:r>
              <a:rPr lang="en-US" dirty="0"/>
              <a:t>Click to edit Master title style</a:t>
            </a:r>
          </a:p>
        </p:txBody>
      </p:sp>
      <p:sp>
        <p:nvSpPr>
          <p:cNvPr id="8" name="Slide Number Placeholder 12">
            <a:extLst>
              <a:ext uri="{FF2B5EF4-FFF2-40B4-BE49-F238E27FC236}">
                <a16:creationId xmlns:a16="http://schemas.microsoft.com/office/drawing/2014/main" id="{0C3FF22A-3EF9-4568-A97C-1D8F5D3AFB52}"/>
              </a:ext>
            </a:extLst>
          </p:cNvPr>
          <p:cNvSpPr txBox="1">
            <a:spLocks/>
          </p:cNvSpPr>
          <p:nvPr userDrawn="1"/>
        </p:nvSpPr>
        <p:spPr>
          <a:xfrm>
            <a:off x="-224020" y="6549127"/>
            <a:ext cx="1039448" cy="300039"/>
          </a:xfrm>
          <a:prstGeom prst="rect">
            <a:avLst/>
          </a:prstGeom>
        </p:spPr>
        <p:txBody>
          <a:bodyPr lIns="111984" tIns="55992" rIns="111984" bIns="55992" anchor="ctr"/>
          <a:lstStyle>
            <a:lvl1pPr defTabSz="839788" eaLnBrk="0" hangingPunct="0">
              <a:defRPr sz="1000">
                <a:solidFill>
                  <a:schemeClr val="tx1"/>
                </a:solidFill>
                <a:latin typeface="Arial" pitchFamily="34" charset="0"/>
                <a:ea typeface="LF_Kai" pitchFamily="65" charset="-120"/>
              </a:defRPr>
            </a:lvl1pPr>
            <a:lvl2pPr marL="742950" indent="-285750" defTabSz="839788" eaLnBrk="0" hangingPunct="0">
              <a:defRPr sz="1000">
                <a:solidFill>
                  <a:schemeClr val="tx1"/>
                </a:solidFill>
                <a:latin typeface="Arial" pitchFamily="34" charset="0"/>
                <a:ea typeface="LF_Kai" pitchFamily="65" charset="-120"/>
              </a:defRPr>
            </a:lvl2pPr>
            <a:lvl3pPr marL="1143000" indent="-228600" defTabSz="839788" eaLnBrk="0" hangingPunct="0">
              <a:defRPr sz="1000">
                <a:solidFill>
                  <a:schemeClr val="tx1"/>
                </a:solidFill>
                <a:latin typeface="Arial" pitchFamily="34" charset="0"/>
                <a:ea typeface="LF_Kai" pitchFamily="65" charset="-120"/>
              </a:defRPr>
            </a:lvl3pPr>
            <a:lvl4pPr marL="1600200" indent="-228600" defTabSz="839788" eaLnBrk="0" hangingPunct="0">
              <a:defRPr sz="1000">
                <a:solidFill>
                  <a:schemeClr val="tx1"/>
                </a:solidFill>
                <a:latin typeface="Arial" pitchFamily="34" charset="0"/>
                <a:ea typeface="LF_Kai" pitchFamily="65" charset="-120"/>
              </a:defRPr>
            </a:lvl4pPr>
            <a:lvl5pPr marL="2057400" indent="-228600" defTabSz="839788" eaLnBrk="0" hangingPunct="0">
              <a:defRPr sz="1000">
                <a:solidFill>
                  <a:schemeClr val="tx1"/>
                </a:solidFill>
                <a:latin typeface="Arial" pitchFamily="34" charset="0"/>
                <a:ea typeface="LF_Kai" pitchFamily="65" charset="-120"/>
              </a:defRPr>
            </a:lvl5pPr>
            <a:lvl6pPr marL="25146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6pPr>
            <a:lvl7pPr marL="29718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7pPr>
            <a:lvl8pPr marL="34290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8pPr>
            <a:lvl9pPr marL="38862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9pPr>
          </a:lstStyle>
          <a:p>
            <a:pPr algn="ctr" fontAlgn="base">
              <a:spcBef>
                <a:spcPct val="0"/>
              </a:spcBef>
              <a:spcAft>
                <a:spcPct val="0"/>
              </a:spcAft>
              <a:defRPr/>
            </a:pPr>
            <a:fld id="{09956387-BC02-4519-98B5-F4BB2E8D96DD}" type="slidenum">
              <a:rPr lang="en-US" altLang="en-US" sz="1067" b="1" smtClean="0">
                <a:solidFill>
                  <a:schemeClr val="bg1"/>
                </a:solidFill>
                <a:cs typeface="Arial" charset="0"/>
              </a:rPr>
              <a:pPr algn="ctr" fontAlgn="base">
                <a:spcBef>
                  <a:spcPct val="0"/>
                </a:spcBef>
                <a:spcAft>
                  <a:spcPct val="0"/>
                </a:spcAft>
                <a:defRPr/>
              </a:pPr>
              <a:t>‹#›</a:t>
            </a:fld>
            <a:endParaRPr lang="en-US" altLang="en-US" sz="1067" b="1" dirty="0">
              <a:solidFill>
                <a:schemeClr val="bg1"/>
              </a:solidFill>
              <a:cs typeface="Arial" charset="0"/>
            </a:endParaRPr>
          </a:p>
        </p:txBody>
      </p:sp>
    </p:spTree>
    <p:extLst>
      <p:ext uri="{BB962C8B-B14F-4D97-AF65-F5344CB8AC3E}">
        <p14:creationId xmlns:p14="http://schemas.microsoft.com/office/powerpoint/2010/main" val="14817015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405478-FAF7-B946-9BF9-7D6B7220F19F}"/>
              </a:ext>
            </a:extLst>
          </p:cNvPr>
          <p:cNvGrpSpPr/>
          <p:nvPr userDrawn="1"/>
        </p:nvGrpSpPr>
        <p:grpSpPr>
          <a:xfrm>
            <a:off x="10149840" y="6035040"/>
            <a:ext cx="2042160" cy="829208"/>
            <a:chOff x="7612380" y="4526280"/>
            <a:chExt cx="1531620" cy="621906"/>
          </a:xfrm>
        </p:grpSpPr>
        <p:sp>
          <p:nvSpPr>
            <p:cNvPr id="3" name="Rectangle 2">
              <a:extLst>
                <a:ext uri="{FF2B5EF4-FFF2-40B4-BE49-F238E27FC236}">
                  <a16:creationId xmlns:a16="http://schemas.microsoft.com/office/drawing/2014/main" id="{DE0866FA-4C88-B640-BB5F-DCCAAE9865FC}"/>
                </a:ext>
              </a:extLst>
            </p:cNvPr>
            <p:cNvSpPr/>
            <p:nvPr userDrawn="1"/>
          </p:nvSpPr>
          <p:spPr bwMode="auto">
            <a:xfrm>
              <a:off x="7612380" y="4526280"/>
              <a:ext cx="1531620" cy="617220"/>
            </a:xfrm>
            <a:prstGeom prst="rect">
              <a:avLst/>
            </a:prstGeom>
            <a:solidFill>
              <a:schemeClr val="bg1"/>
            </a:solidFill>
            <a:ln w="9525" cap="flat" cmpd="sng" algn="ctr">
              <a:no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1219170" rtl="0" eaLnBrk="0" fontAlgn="base" latinLnBrk="0" hangingPunct="0">
                <a:lnSpc>
                  <a:spcPct val="100000"/>
                </a:lnSpc>
                <a:spcBef>
                  <a:spcPct val="50000"/>
                </a:spcBef>
                <a:spcAft>
                  <a:spcPct val="0"/>
                </a:spcAft>
                <a:buClrTx/>
                <a:buSzTx/>
                <a:buFontTx/>
                <a:buNone/>
                <a:tabLst/>
              </a:pPr>
              <a:endParaRPr kumimoji="0" lang="en-US" sz="1467" b="0" i="0" u="none" strike="noStrike" cap="none" normalizeH="0" baseline="0">
                <a:ln>
                  <a:noFill/>
                </a:ln>
                <a:solidFill>
                  <a:schemeClr val="tx1"/>
                </a:solidFill>
                <a:effectLst/>
                <a:latin typeface="Arial" charset="0"/>
              </a:endParaRPr>
            </a:p>
          </p:txBody>
        </p:sp>
        <p:pic>
          <p:nvPicPr>
            <p:cNvPr id="4" name="Picture 3" descr="A picture containing drawing&#10;&#10;Description automatically generated">
              <a:extLst>
                <a:ext uri="{FF2B5EF4-FFF2-40B4-BE49-F238E27FC236}">
                  <a16:creationId xmlns:a16="http://schemas.microsoft.com/office/drawing/2014/main" id="{0A5EAFC9-3CA1-994A-A363-85F398DA02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8100" y="4729166"/>
              <a:ext cx="1338939" cy="419020"/>
            </a:xfrm>
            <a:prstGeom prst="rect">
              <a:avLst/>
            </a:prstGeom>
          </p:spPr>
        </p:pic>
      </p:grpSp>
    </p:spTree>
    <p:extLst>
      <p:ext uri="{BB962C8B-B14F-4D97-AF65-F5344CB8AC3E}">
        <p14:creationId xmlns:p14="http://schemas.microsoft.com/office/powerpoint/2010/main" val="59594179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Blank_2">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sp>
        <p:nvSpPr>
          <p:cNvPr id="12" name="Slide Number Placeholder 12"/>
          <p:cNvSpPr txBox="1">
            <a:spLocks/>
          </p:cNvSpPr>
          <p:nvPr/>
        </p:nvSpPr>
        <p:spPr>
          <a:xfrm>
            <a:off x="-169941" y="6554049"/>
            <a:ext cx="1039448" cy="300039"/>
          </a:xfrm>
          <a:prstGeom prst="rect">
            <a:avLst/>
          </a:prstGeom>
        </p:spPr>
        <p:txBody>
          <a:bodyPr lIns="111984" tIns="55992" rIns="111984" bIns="55992" anchor="ctr"/>
          <a:lstStyle>
            <a:lvl1pPr defTabSz="839788" eaLnBrk="0" hangingPunct="0">
              <a:defRPr sz="1000">
                <a:solidFill>
                  <a:schemeClr val="tx1"/>
                </a:solidFill>
                <a:latin typeface="Arial" pitchFamily="34" charset="0"/>
                <a:ea typeface="LF_Kai" pitchFamily="65" charset="-120"/>
              </a:defRPr>
            </a:lvl1pPr>
            <a:lvl2pPr marL="742950" indent="-285750" defTabSz="839788" eaLnBrk="0" hangingPunct="0">
              <a:defRPr sz="1000">
                <a:solidFill>
                  <a:schemeClr val="tx1"/>
                </a:solidFill>
                <a:latin typeface="Arial" pitchFamily="34" charset="0"/>
                <a:ea typeface="LF_Kai" pitchFamily="65" charset="-120"/>
              </a:defRPr>
            </a:lvl2pPr>
            <a:lvl3pPr marL="1143000" indent="-228600" defTabSz="839788" eaLnBrk="0" hangingPunct="0">
              <a:defRPr sz="1000">
                <a:solidFill>
                  <a:schemeClr val="tx1"/>
                </a:solidFill>
                <a:latin typeface="Arial" pitchFamily="34" charset="0"/>
                <a:ea typeface="LF_Kai" pitchFamily="65" charset="-120"/>
              </a:defRPr>
            </a:lvl3pPr>
            <a:lvl4pPr marL="1600200" indent="-228600" defTabSz="839788" eaLnBrk="0" hangingPunct="0">
              <a:defRPr sz="1000">
                <a:solidFill>
                  <a:schemeClr val="tx1"/>
                </a:solidFill>
                <a:latin typeface="Arial" pitchFamily="34" charset="0"/>
                <a:ea typeface="LF_Kai" pitchFamily="65" charset="-120"/>
              </a:defRPr>
            </a:lvl4pPr>
            <a:lvl5pPr marL="2057400" indent="-228600" defTabSz="839788" eaLnBrk="0" hangingPunct="0">
              <a:defRPr sz="1000">
                <a:solidFill>
                  <a:schemeClr val="tx1"/>
                </a:solidFill>
                <a:latin typeface="Arial" pitchFamily="34" charset="0"/>
                <a:ea typeface="LF_Kai" pitchFamily="65" charset="-120"/>
              </a:defRPr>
            </a:lvl5pPr>
            <a:lvl6pPr marL="25146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6pPr>
            <a:lvl7pPr marL="29718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7pPr>
            <a:lvl8pPr marL="34290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8pPr>
            <a:lvl9pPr marL="38862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9pPr>
          </a:lstStyle>
          <a:p>
            <a:pPr algn="ctr" fontAlgn="base">
              <a:spcBef>
                <a:spcPct val="0"/>
              </a:spcBef>
              <a:spcAft>
                <a:spcPct val="0"/>
              </a:spcAft>
              <a:defRPr/>
            </a:pPr>
            <a:fld id="{09956387-BC02-4519-98B5-F4BB2E8D96DD}" type="slidenum">
              <a:rPr lang="en-US" altLang="en-US" sz="1067" b="1" smtClean="0">
                <a:solidFill>
                  <a:schemeClr val="tx1"/>
                </a:solidFill>
                <a:cs typeface="Arial" charset="0"/>
              </a:rPr>
              <a:pPr algn="ctr" fontAlgn="base">
                <a:spcBef>
                  <a:spcPct val="0"/>
                </a:spcBef>
                <a:spcAft>
                  <a:spcPct val="0"/>
                </a:spcAft>
                <a:defRPr/>
              </a:pPr>
              <a:t>‹#›</a:t>
            </a:fld>
            <a:endParaRPr lang="en-US" altLang="en-US" sz="1067" b="1">
              <a:solidFill>
                <a:schemeClr val="tx1"/>
              </a:solidFill>
              <a:cs typeface="Arial" charset="0"/>
            </a:endParaRPr>
          </a:p>
        </p:txBody>
      </p:sp>
      <p:sp>
        <p:nvSpPr>
          <p:cNvPr id="13" name="TextBox 12"/>
          <p:cNvSpPr txBox="1"/>
          <p:nvPr/>
        </p:nvSpPr>
        <p:spPr>
          <a:xfrm>
            <a:off x="869508" y="6519400"/>
            <a:ext cx="2358189" cy="338554"/>
          </a:xfrm>
          <a:prstGeom prst="rect">
            <a:avLst/>
          </a:prstGeom>
          <a:noFill/>
        </p:spPr>
        <p:txBody>
          <a:bodyPr wrap="square" rtlCol="0">
            <a:spAutoFit/>
          </a:bodyPr>
          <a:lstStyle/>
          <a:p>
            <a:r>
              <a:rPr lang="en-US" sz="1600" i="1">
                <a:solidFill>
                  <a:srgbClr val="CDCDCD"/>
                </a:solidFill>
              </a:rPr>
              <a:t>CONFIDENTIAL</a:t>
            </a:r>
          </a:p>
        </p:txBody>
      </p:sp>
      <p:sp>
        <p:nvSpPr>
          <p:cNvPr id="3" name="Rectangle 2"/>
          <p:cNvSpPr/>
          <p:nvPr/>
        </p:nvSpPr>
        <p:spPr>
          <a:xfrm>
            <a:off x="0" y="4749800"/>
            <a:ext cx="12192000" cy="210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a:extLst>
              <a:ext uri="{FF2B5EF4-FFF2-40B4-BE49-F238E27FC236}">
                <a16:creationId xmlns:a16="http://schemas.microsoft.com/office/drawing/2014/main" id="{B504A105-711B-9C49-BA0F-237D853E30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sp>
        <p:nvSpPr>
          <p:cNvPr id="7" name="Slide Number Placeholder 12">
            <a:extLst>
              <a:ext uri="{FF2B5EF4-FFF2-40B4-BE49-F238E27FC236}">
                <a16:creationId xmlns:a16="http://schemas.microsoft.com/office/drawing/2014/main" id="{36F3A534-6E58-E04C-B241-22A3A4009229}"/>
              </a:ext>
            </a:extLst>
          </p:cNvPr>
          <p:cNvSpPr txBox="1">
            <a:spLocks/>
          </p:cNvSpPr>
          <p:nvPr userDrawn="1"/>
        </p:nvSpPr>
        <p:spPr>
          <a:xfrm>
            <a:off x="-169941" y="6554049"/>
            <a:ext cx="1039448" cy="300039"/>
          </a:xfrm>
          <a:prstGeom prst="rect">
            <a:avLst/>
          </a:prstGeom>
        </p:spPr>
        <p:txBody>
          <a:bodyPr lIns="111984" tIns="55992" rIns="111984" bIns="55992" anchor="ctr"/>
          <a:lstStyle>
            <a:lvl1pPr defTabSz="839788" eaLnBrk="0" hangingPunct="0">
              <a:defRPr sz="1000">
                <a:solidFill>
                  <a:schemeClr val="tx1"/>
                </a:solidFill>
                <a:latin typeface="Arial" pitchFamily="34" charset="0"/>
                <a:ea typeface="LF_Kai" pitchFamily="65" charset="-120"/>
              </a:defRPr>
            </a:lvl1pPr>
            <a:lvl2pPr marL="742950" indent="-285750" defTabSz="839788" eaLnBrk="0" hangingPunct="0">
              <a:defRPr sz="1000">
                <a:solidFill>
                  <a:schemeClr val="tx1"/>
                </a:solidFill>
                <a:latin typeface="Arial" pitchFamily="34" charset="0"/>
                <a:ea typeface="LF_Kai" pitchFamily="65" charset="-120"/>
              </a:defRPr>
            </a:lvl2pPr>
            <a:lvl3pPr marL="1143000" indent="-228600" defTabSz="839788" eaLnBrk="0" hangingPunct="0">
              <a:defRPr sz="1000">
                <a:solidFill>
                  <a:schemeClr val="tx1"/>
                </a:solidFill>
                <a:latin typeface="Arial" pitchFamily="34" charset="0"/>
                <a:ea typeface="LF_Kai" pitchFamily="65" charset="-120"/>
              </a:defRPr>
            </a:lvl3pPr>
            <a:lvl4pPr marL="1600200" indent="-228600" defTabSz="839788" eaLnBrk="0" hangingPunct="0">
              <a:defRPr sz="1000">
                <a:solidFill>
                  <a:schemeClr val="tx1"/>
                </a:solidFill>
                <a:latin typeface="Arial" pitchFamily="34" charset="0"/>
                <a:ea typeface="LF_Kai" pitchFamily="65" charset="-120"/>
              </a:defRPr>
            </a:lvl4pPr>
            <a:lvl5pPr marL="2057400" indent="-228600" defTabSz="839788" eaLnBrk="0" hangingPunct="0">
              <a:defRPr sz="1000">
                <a:solidFill>
                  <a:schemeClr val="tx1"/>
                </a:solidFill>
                <a:latin typeface="Arial" pitchFamily="34" charset="0"/>
                <a:ea typeface="LF_Kai" pitchFamily="65" charset="-120"/>
              </a:defRPr>
            </a:lvl5pPr>
            <a:lvl6pPr marL="25146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6pPr>
            <a:lvl7pPr marL="29718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7pPr>
            <a:lvl8pPr marL="34290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8pPr>
            <a:lvl9pPr marL="3886200" indent="-228600" defTabSz="839788" eaLnBrk="0" fontAlgn="base" hangingPunct="0">
              <a:spcBef>
                <a:spcPct val="0"/>
              </a:spcBef>
              <a:spcAft>
                <a:spcPct val="0"/>
              </a:spcAft>
              <a:defRPr sz="1000">
                <a:solidFill>
                  <a:schemeClr val="tx1"/>
                </a:solidFill>
                <a:latin typeface="Arial" pitchFamily="34" charset="0"/>
                <a:ea typeface="LF_Kai" pitchFamily="65" charset="-120"/>
              </a:defRPr>
            </a:lvl9pPr>
          </a:lstStyle>
          <a:p>
            <a:pPr algn="ctr" fontAlgn="base">
              <a:spcBef>
                <a:spcPct val="0"/>
              </a:spcBef>
              <a:spcAft>
                <a:spcPct val="0"/>
              </a:spcAft>
              <a:defRPr/>
            </a:pPr>
            <a:fld id="{09956387-BC02-4519-98B5-F4BB2E8D96DD}" type="slidenum">
              <a:rPr lang="en-US" altLang="en-US" sz="1067" b="1" smtClean="0">
                <a:solidFill>
                  <a:schemeClr val="tx1"/>
                </a:solidFill>
                <a:cs typeface="Arial" charset="0"/>
              </a:rPr>
              <a:pPr algn="ctr" fontAlgn="base">
                <a:spcBef>
                  <a:spcPct val="0"/>
                </a:spcBef>
                <a:spcAft>
                  <a:spcPct val="0"/>
                </a:spcAft>
                <a:defRPr/>
              </a:pPr>
              <a:t>‹#›</a:t>
            </a:fld>
            <a:endParaRPr lang="en-US" altLang="en-US" sz="1067" b="1">
              <a:solidFill>
                <a:schemeClr val="tx1"/>
              </a:solidFill>
              <a:cs typeface="Arial" charset="0"/>
            </a:endParaRPr>
          </a:p>
        </p:txBody>
      </p:sp>
      <p:sp>
        <p:nvSpPr>
          <p:cNvPr id="8" name="TextBox 7">
            <a:extLst>
              <a:ext uri="{FF2B5EF4-FFF2-40B4-BE49-F238E27FC236}">
                <a16:creationId xmlns:a16="http://schemas.microsoft.com/office/drawing/2014/main" id="{A6C5C813-AB2D-AD4F-842D-F547EF491AC5}"/>
              </a:ext>
            </a:extLst>
          </p:cNvPr>
          <p:cNvSpPr txBox="1"/>
          <p:nvPr userDrawn="1"/>
        </p:nvSpPr>
        <p:spPr>
          <a:xfrm>
            <a:off x="869508" y="6519400"/>
            <a:ext cx="2358189" cy="338554"/>
          </a:xfrm>
          <a:prstGeom prst="rect">
            <a:avLst/>
          </a:prstGeom>
          <a:noFill/>
        </p:spPr>
        <p:txBody>
          <a:bodyPr wrap="square" rtlCol="0">
            <a:spAutoFit/>
          </a:bodyPr>
          <a:lstStyle/>
          <a:p>
            <a:r>
              <a:rPr lang="en-US" sz="1600" i="1">
                <a:solidFill>
                  <a:srgbClr val="CDCDCD"/>
                </a:solidFill>
              </a:rPr>
              <a:t>CONFIDENTIAL</a:t>
            </a:r>
          </a:p>
        </p:txBody>
      </p:sp>
      <p:sp>
        <p:nvSpPr>
          <p:cNvPr id="9" name="Rectangle 8">
            <a:extLst>
              <a:ext uri="{FF2B5EF4-FFF2-40B4-BE49-F238E27FC236}">
                <a16:creationId xmlns:a16="http://schemas.microsoft.com/office/drawing/2014/main" id="{F039E478-B032-574A-87E7-9C46C5BBA515}"/>
              </a:ext>
            </a:extLst>
          </p:cNvPr>
          <p:cNvSpPr/>
          <p:nvPr userDrawn="1"/>
        </p:nvSpPr>
        <p:spPr>
          <a:xfrm>
            <a:off x="0" y="4749800"/>
            <a:ext cx="12192000" cy="210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2078225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ontent Slide">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145848" y="377127"/>
            <a:ext cx="6528491" cy="623248"/>
          </a:xfrm>
          <a:prstGeom prst="rect">
            <a:avLst/>
          </a:prstGeom>
          <a:noFill/>
          <a:ln w="9525">
            <a:noFill/>
            <a:miter lim="800000"/>
            <a:headEnd/>
            <a:tailEnd/>
          </a:ln>
          <a:effectLst/>
        </p:spPr>
        <p:txBody>
          <a:bodyPr vert="horz" wrap="square" lIns="51435" tIns="25718" rIns="51435" bIns="25718" numCol="1" anchor="ctr" anchorCtr="0" compatLnSpc="1">
            <a:prstTxWarp prst="textNoShape">
              <a:avLst/>
            </a:prstTxWarp>
          </a:bodyPr>
          <a:lstStyle>
            <a:lvl1pPr algn="l">
              <a:defRPr sz="3467" b="1" u="none">
                <a:solidFill>
                  <a:schemeClr val="tx1"/>
                </a:solidFill>
                <a:latin typeface="Arial" panose="020B0604020202020204" pitchFamily="34" charset="0"/>
                <a:cs typeface="Arial" panose="020B0604020202020204" pitchFamily="34" charset="0"/>
              </a:defRPr>
            </a:lvl1pPr>
          </a:lstStyle>
          <a:p>
            <a:pPr lvl="0"/>
            <a:r>
              <a:rPr lang="en-US"/>
              <a:t>Click to edit Master title style</a:t>
            </a:r>
          </a:p>
        </p:txBody>
      </p:sp>
      <p:sp>
        <p:nvSpPr>
          <p:cNvPr id="4" name="Content Placeholder 3"/>
          <p:cNvSpPr>
            <a:spLocks noGrp="1" noChangeArrowheads="1"/>
          </p:cNvSpPr>
          <p:nvPr>
            <p:ph idx="1"/>
          </p:nvPr>
        </p:nvSpPr>
        <p:spPr bwMode="auto">
          <a:xfrm>
            <a:off x="692926" y="1406130"/>
            <a:ext cx="10891535" cy="4329847"/>
          </a:xfrm>
          <a:prstGeom prst="rect">
            <a:avLst/>
          </a:prstGeom>
          <a:noFill/>
          <a:ln w="9525">
            <a:noFill/>
            <a:miter lim="800000"/>
            <a:headEnd/>
            <a:tailEnd/>
          </a:ln>
          <a:effectLst/>
        </p:spPr>
        <p:txBody>
          <a:bodyPr vert="horz" wrap="square" lIns="51435" tIns="25718" rIns="51435" bIns="25718" numCol="1" anchor="t" anchorCtr="0" compatLnSpc="1">
            <a:prstTxWarp prst="textNoShape">
              <a:avLst/>
            </a:prstTxWarp>
            <a:normAutofit/>
          </a:bodyPr>
          <a:lstStyle>
            <a:lvl1pPr marL="257168" indent="-257168">
              <a:buClr>
                <a:srgbClr val="DC0202"/>
              </a:buClr>
              <a:buFont typeface="Wingdings" charset="2"/>
              <a:buChar char="§"/>
              <a:defRPr sz="2667">
                <a:latin typeface="Arial"/>
                <a:cs typeface="Arial"/>
              </a:defRPr>
            </a:lvl1pPr>
            <a:lvl2pPr marL="600060" indent="-257168">
              <a:buClr>
                <a:srgbClr val="DC0202"/>
              </a:buClr>
              <a:buFont typeface="Lucida Grande"/>
              <a:buChar char="–"/>
              <a:defRPr sz="2400">
                <a:latin typeface="Arial"/>
                <a:cs typeface="Arial"/>
              </a:defRPr>
            </a:lvl2pPr>
            <a:lvl3pPr marL="900089" indent="-214307">
              <a:buClr>
                <a:srgbClr val="DC0202"/>
              </a:buClr>
              <a:buFont typeface="Wingdings" charset="2"/>
              <a:buChar char="Ø"/>
              <a:defRPr sz="2133">
                <a:latin typeface="Arial"/>
                <a:cs typeface="Arial"/>
              </a:defRPr>
            </a:lvl3pPr>
            <a:lvl4pPr marL="1242981" indent="-214307">
              <a:buClr>
                <a:srgbClr val="DC0202"/>
              </a:buClr>
              <a:buFont typeface="Wingdings" charset="2"/>
              <a:buChar char="§"/>
              <a:defRPr sz="1867">
                <a:latin typeface="Arial"/>
                <a:cs typeface="Arial"/>
              </a:defRPr>
            </a:lvl4pPr>
            <a:lvl5pPr marL="1585872" indent="-214307">
              <a:buClr>
                <a:srgbClr val="DC0202"/>
              </a:buClr>
              <a:buFont typeface="Lucida Grande"/>
              <a:buChar char="–"/>
              <a:defRPr sz="1867">
                <a:latin typeface="Arial"/>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18097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picture containing shape&#10;&#10;Description automatically generated">
            <a:extLst>
              <a:ext uri="{FF2B5EF4-FFF2-40B4-BE49-F238E27FC236}">
                <a16:creationId xmlns:a16="http://schemas.microsoft.com/office/drawing/2014/main" id="{B212FC94-10DB-CD40-83C5-A9DB08254E87}"/>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A23EC515-E18E-4D42-874A-212E47953B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1D5C3D-5A59-4230-A96C-EFFD400955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90913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jpe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tags" Target="../tags/tag6.xml"/><Relationship Id="rId7" Type="http://schemas.microsoft.com/office/2007/relationships/hdphoto" Target="../media/hdphoto2.wdp"/><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0.png"/><Relationship Id="rId11" Type="http://schemas.openxmlformats.org/officeDocument/2006/relationships/image" Target="../media/image21.png"/><Relationship Id="rId5" Type="http://schemas.openxmlformats.org/officeDocument/2006/relationships/notesSlide" Target="../notesSlides/notesSlide13.xml"/><Relationship Id="rId10" Type="http://schemas.openxmlformats.org/officeDocument/2006/relationships/chart" Target="../charts/chart3.xml"/><Relationship Id="rId4" Type="http://schemas.openxmlformats.org/officeDocument/2006/relationships/slideLayout" Target="../slideLayouts/slideLayout13.xml"/><Relationship Id="rId9"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2.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7.xml"/><Relationship Id="rId5" Type="http://schemas.openxmlformats.org/officeDocument/2006/relationships/image" Target="../media/image25.emf"/><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27.emf"/><Relationship Id="rId5" Type="http://schemas.openxmlformats.org/officeDocument/2006/relationships/image" Target="../media/image26.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notesSlide" Target="../notesSlides/notesSlide22.xml"/><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slideLayout" Target="../slideLayouts/slideLayout14.xml"/><Relationship Id="rId16" Type="http://schemas.openxmlformats.org/officeDocument/2006/relationships/image" Target="../media/image43.png"/><Relationship Id="rId1" Type="http://schemas.openxmlformats.org/officeDocument/2006/relationships/tags" Target="../tags/tag9.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image" Target="../media/image48.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14.xm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5.xml"/><Relationship Id="rId1" Type="http://schemas.openxmlformats.org/officeDocument/2006/relationships/tags" Target="../tags/tag10.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9.png"/><Relationship Id="rId5" Type="http://schemas.openxmlformats.org/officeDocument/2006/relationships/image" Target="../media/image4.jpeg"/><Relationship Id="rId4"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12.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18D3D-1A7F-4208-9A64-6468EC5E73E3}"/>
              </a:ext>
            </a:extLst>
          </p:cNvPr>
          <p:cNvSpPr>
            <a:spLocks noGrp="1"/>
          </p:cNvSpPr>
          <p:nvPr>
            <p:ph type="title"/>
          </p:nvPr>
        </p:nvSpPr>
        <p:spPr>
          <a:xfrm>
            <a:off x="838200" y="365125"/>
            <a:ext cx="10515600" cy="1325563"/>
          </a:xfrm>
        </p:spPr>
        <p:txBody>
          <a:bodyPr/>
          <a:lstStyle/>
          <a:p>
            <a:endParaRPr lang="en-US"/>
          </a:p>
        </p:txBody>
      </p:sp>
      <p:pic>
        <p:nvPicPr>
          <p:cNvPr id="4" name="Picture 3">
            <a:extLst>
              <a:ext uri="{FF2B5EF4-FFF2-40B4-BE49-F238E27FC236}">
                <a16:creationId xmlns:a16="http://schemas.microsoft.com/office/drawing/2014/main" id="{1A44389B-7B13-4EBC-992A-4D97F95422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5" name="TextBox 4">
            <a:extLst>
              <a:ext uri="{FF2B5EF4-FFF2-40B4-BE49-F238E27FC236}">
                <a16:creationId xmlns:a16="http://schemas.microsoft.com/office/drawing/2014/main" id="{684C373B-601F-4E01-A892-2C7C8ADE7E3D}"/>
              </a:ext>
            </a:extLst>
          </p:cNvPr>
          <p:cNvSpPr txBox="1"/>
          <p:nvPr/>
        </p:nvSpPr>
        <p:spPr>
          <a:xfrm>
            <a:off x="1371600" y="2967334"/>
            <a:ext cx="10296525" cy="3139321"/>
          </a:xfrm>
          <a:prstGeom prst="rect">
            <a:avLst/>
          </a:prstGeom>
          <a:noFill/>
        </p:spPr>
        <p:txBody>
          <a:bodyPr wrap="square" rtlCol="0">
            <a:spAutoFit/>
          </a:bodyPr>
          <a:lstStyle/>
          <a:p>
            <a:r>
              <a:rPr lang="en-US" sz="6600" dirty="0">
                <a:solidFill>
                  <a:schemeClr val="bg1"/>
                </a:solidFill>
                <a:latin typeface="Arial" panose="020B0604020202020204" pitchFamily="34" charset="0"/>
                <a:cs typeface="Arial" panose="020B0604020202020204" pitchFamily="34" charset="0"/>
              </a:rPr>
              <a:t>NEXTEER </a:t>
            </a:r>
          </a:p>
          <a:p>
            <a:r>
              <a:rPr lang="en-US" sz="6600" b="1" dirty="0">
                <a:solidFill>
                  <a:schemeClr val="bg2">
                    <a:lumMod val="25000"/>
                  </a:schemeClr>
                </a:solidFill>
                <a:latin typeface="Arial" panose="020B0604020202020204" pitchFamily="34" charset="0"/>
                <a:cs typeface="Arial" panose="020B0604020202020204" pitchFamily="34" charset="0"/>
              </a:rPr>
              <a:t>GLOBAL SUPPLIER</a:t>
            </a:r>
          </a:p>
          <a:p>
            <a:r>
              <a:rPr lang="en-US" sz="6600" b="1" dirty="0">
                <a:solidFill>
                  <a:schemeClr val="tx1">
                    <a:lumMod val="65000"/>
                    <a:lumOff val="35000"/>
                  </a:schemeClr>
                </a:solidFill>
                <a:latin typeface="Arial" panose="020B0604020202020204" pitchFamily="34" charset="0"/>
                <a:cs typeface="Arial" panose="020B0604020202020204" pitchFamily="34" charset="0"/>
              </a:rPr>
              <a:t>CONFERENCE</a:t>
            </a:r>
            <a:r>
              <a:rPr lang="en-US" sz="6600" dirty="0">
                <a:solidFill>
                  <a:schemeClr val="tx1">
                    <a:lumMod val="65000"/>
                    <a:lumOff val="35000"/>
                  </a:schemeClr>
                </a:solidFill>
                <a:latin typeface="Arial" panose="020B0604020202020204" pitchFamily="34" charset="0"/>
                <a:cs typeface="Arial" panose="020B0604020202020204" pitchFamily="34" charset="0"/>
              </a:rPr>
              <a:t>  2020</a:t>
            </a:r>
          </a:p>
        </p:txBody>
      </p:sp>
      <p:pic>
        <p:nvPicPr>
          <p:cNvPr id="7" name="Picture 6">
            <a:extLst>
              <a:ext uri="{FF2B5EF4-FFF2-40B4-BE49-F238E27FC236}">
                <a16:creationId xmlns:a16="http://schemas.microsoft.com/office/drawing/2014/main" id="{B7B6D388-465A-48D0-B1B7-51FA925D85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2802" y="247550"/>
            <a:ext cx="4749196" cy="1560711"/>
          </a:xfrm>
          <a:prstGeom prst="rect">
            <a:avLst/>
          </a:prstGeom>
        </p:spPr>
      </p:pic>
    </p:spTree>
    <p:extLst>
      <p:ext uri="{BB962C8B-B14F-4D97-AF65-F5344CB8AC3E}">
        <p14:creationId xmlns:p14="http://schemas.microsoft.com/office/powerpoint/2010/main" val="9769592"/>
      </p:ext>
    </p:extLst>
  </p:cSld>
  <p:clrMapOvr>
    <a:masterClrMapping/>
  </p:clrMapOvr>
  <mc:AlternateContent xmlns:mc="http://schemas.openxmlformats.org/markup-compatibility/2006" xmlns:p14="http://schemas.microsoft.com/office/powerpoint/2010/main">
    <mc:Choice Requires="p14">
      <p:transition spd="med" p14:dur="700" advTm="8313">
        <p:fade/>
      </p:transition>
    </mc:Choice>
    <mc:Fallback xmlns="">
      <p:transition spd="med" advTm="8313">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CC6C8-1AE8-934B-B66B-0E7B029F6431}"/>
              </a:ext>
            </a:extLst>
          </p:cNvPr>
          <p:cNvSpPr>
            <a:spLocks noGrp="1"/>
          </p:cNvSpPr>
          <p:nvPr>
            <p:ph type="title"/>
          </p:nvPr>
        </p:nvSpPr>
        <p:spPr/>
        <p:txBody>
          <a:bodyPr/>
          <a:lstStyle/>
          <a:p>
            <a:endParaRPr lang="en-US"/>
          </a:p>
        </p:txBody>
      </p:sp>
      <p:pic>
        <p:nvPicPr>
          <p:cNvPr id="1026" name="Picture 2" descr="Image preview">
            <a:extLst>
              <a:ext uri="{FF2B5EF4-FFF2-40B4-BE49-F238E27FC236}">
                <a16:creationId xmlns:a16="http://schemas.microsoft.com/office/drawing/2014/main" id="{479EAEFC-8BE5-B042-8ABE-A51D7ACA92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265" b="11522"/>
          <a:stretch/>
        </p:blipFill>
        <p:spPr bwMode="auto">
          <a:xfrm>
            <a:off x="114301" y="300043"/>
            <a:ext cx="11915775" cy="5815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93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77D3CE7-817B-4BDC-8FC8-16C9C87554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 y="0"/>
            <a:ext cx="12191746" cy="6858000"/>
          </a:xfrm>
          <a:prstGeom prst="rect">
            <a:avLst/>
          </a:prstGeom>
        </p:spPr>
      </p:pic>
      <p:sp>
        <p:nvSpPr>
          <p:cNvPr id="5" name="TextBox 4">
            <a:extLst>
              <a:ext uri="{FF2B5EF4-FFF2-40B4-BE49-F238E27FC236}">
                <a16:creationId xmlns:a16="http://schemas.microsoft.com/office/drawing/2014/main" id="{27A27652-11B7-4B00-A962-59072F48A771}"/>
              </a:ext>
            </a:extLst>
          </p:cNvPr>
          <p:cNvSpPr txBox="1"/>
          <p:nvPr/>
        </p:nvSpPr>
        <p:spPr>
          <a:xfrm>
            <a:off x="4991100" y="2175420"/>
            <a:ext cx="6705600" cy="769441"/>
          </a:xfrm>
          <a:prstGeom prst="rect">
            <a:avLst/>
          </a:prstGeom>
          <a:noFill/>
        </p:spPr>
        <p:txBody>
          <a:bodyPr wrap="square" rtlCol="0">
            <a:spAutoFit/>
          </a:bodyPr>
          <a:lstStyle/>
          <a:p>
            <a:r>
              <a:rPr lang="en-US" sz="4400" dirty="0">
                <a:solidFill>
                  <a:schemeClr val="bg1"/>
                </a:solidFill>
                <a:latin typeface="Arial" panose="020B0604020202020204" pitchFamily="34" charset="0"/>
                <a:cs typeface="Arial" panose="020B0604020202020204" pitchFamily="34" charset="0"/>
              </a:rPr>
              <a:t>Sal Orsini</a:t>
            </a:r>
          </a:p>
        </p:txBody>
      </p:sp>
      <p:sp>
        <p:nvSpPr>
          <p:cNvPr id="6" name="TextBox 5">
            <a:extLst>
              <a:ext uri="{FF2B5EF4-FFF2-40B4-BE49-F238E27FC236}">
                <a16:creationId xmlns:a16="http://schemas.microsoft.com/office/drawing/2014/main" id="{96F93B40-9B17-48DC-9CBE-31476079B2C5}"/>
              </a:ext>
            </a:extLst>
          </p:cNvPr>
          <p:cNvSpPr txBox="1"/>
          <p:nvPr/>
        </p:nvSpPr>
        <p:spPr>
          <a:xfrm>
            <a:off x="5158731" y="3105834"/>
            <a:ext cx="3600450" cy="646331"/>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Executive Director, </a:t>
            </a:r>
          </a:p>
          <a:p>
            <a:r>
              <a:rPr lang="en-US" dirty="0">
                <a:solidFill>
                  <a:schemeClr val="bg1"/>
                </a:solidFill>
                <a:latin typeface="Arial" panose="020B0604020202020204" pitchFamily="34" charset="0"/>
                <a:cs typeface="Arial" panose="020B0604020202020204" pitchFamily="34" charset="0"/>
              </a:rPr>
              <a:t>Global Supply Management</a:t>
            </a:r>
          </a:p>
        </p:txBody>
      </p:sp>
      <p:sp>
        <p:nvSpPr>
          <p:cNvPr id="11" name="TextBox 10">
            <a:extLst>
              <a:ext uri="{FF2B5EF4-FFF2-40B4-BE49-F238E27FC236}">
                <a16:creationId xmlns:a16="http://schemas.microsoft.com/office/drawing/2014/main" id="{DB55F9B1-6256-4D5E-BF2A-382EFFE92615}"/>
              </a:ext>
            </a:extLst>
          </p:cNvPr>
          <p:cNvSpPr txBox="1"/>
          <p:nvPr/>
        </p:nvSpPr>
        <p:spPr>
          <a:xfrm>
            <a:off x="8343900" y="4972843"/>
            <a:ext cx="3108712" cy="769441"/>
          </a:xfrm>
          <a:prstGeom prst="rect">
            <a:avLst/>
          </a:prstGeom>
          <a:noFill/>
        </p:spPr>
        <p:txBody>
          <a:bodyPr wrap="square" rtlCol="0">
            <a:spAutoFit/>
          </a:bodyPr>
          <a:lstStyle/>
          <a:p>
            <a:r>
              <a:rPr lang="en-US" sz="4400" b="1" dirty="0">
                <a:solidFill>
                  <a:schemeClr val="bg2">
                    <a:lumMod val="25000"/>
                  </a:schemeClr>
                </a:solidFill>
                <a:latin typeface="Arial" panose="020B0604020202020204" pitchFamily="34" charset="0"/>
                <a:cs typeface="Arial" panose="020B0604020202020204" pitchFamily="34" charset="0"/>
              </a:rPr>
              <a:t>OPENING</a:t>
            </a:r>
          </a:p>
        </p:txBody>
      </p:sp>
      <p:pic>
        <p:nvPicPr>
          <p:cNvPr id="2" name="Picture 1">
            <a:extLst>
              <a:ext uri="{FF2B5EF4-FFF2-40B4-BE49-F238E27FC236}">
                <a16:creationId xmlns:a16="http://schemas.microsoft.com/office/drawing/2014/main" id="{C870253B-EA1A-4FD7-82BA-C0115724C9D6}"/>
              </a:ext>
            </a:extLst>
          </p:cNvPr>
          <p:cNvPicPr>
            <a:picLocks/>
          </p:cNvPicPr>
          <p:nvPr/>
        </p:nvPicPr>
        <p:blipFill rotWithShape="1">
          <a:blip r:embed="rId4">
            <a:extLst>
              <a:ext uri="{BEBA8EAE-BF5A-486C-A8C5-ECC9F3942E4B}">
                <a14:imgProps xmlns:a14="http://schemas.microsoft.com/office/drawing/2010/main">
                  <a14:imgLayer r:embed="rId5">
                    <a14:imgEffect>
                      <a14:sharpenSoften amount="50000"/>
                    </a14:imgEffect>
                    <a14:imgEffect>
                      <a14:colorTemperature colorTemp="5100"/>
                    </a14:imgEffect>
                    <a14:imgEffect>
                      <a14:saturation sat="95000"/>
                    </a14:imgEffect>
                  </a14:imgLayer>
                </a14:imgProps>
              </a:ext>
            </a:extLst>
          </a:blip>
          <a:srcRect l="1" t="-2" r="-266" b="17727"/>
          <a:stretch/>
        </p:blipFill>
        <p:spPr>
          <a:xfrm>
            <a:off x="-217106" y="911274"/>
            <a:ext cx="4389120" cy="4389120"/>
          </a:xfrm>
          <a:prstGeom prst="flowChartConnector">
            <a:avLst/>
          </a:prstGeom>
        </p:spPr>
      </p:pic>
      <p:pic>
        <p:nvPicPr>
          <p:cNvPr id="9" name="Picture 8">
            <a:extLst>
              <a:ext uri="{FF2B5EF4-FFF2-40B4-BE49-F238E27FC236}">
                <a16:creationId xmlns:a16="http://schemas.microsoft.com/office/drawing/2014/main" id="{844011F2-A698-5045-9266-71E6270B802A}"/>
              </a:ext>
            </a:extLst>
          </p:cNvPr>
          <p:cNvPicPr>
            <a:picLocks noChangeAspect="1"/>
          </p:cNvPicPr>
          <p:nvPr/>
        </p:nvPicPr>
        <p:blipFill>
          <a:blip r:embed="rId6">
            <a:extLst>
              <a:ext uri="{28A0092B-C50C-407E-A947-70E740481C1C}">
                <a14:useLocalDpi xmlns:a14="http://schemas.microsoft.com/office/drawing/2010/main" val="0"/>
              </a:ext>
            </a:extLst>
          </a:blip>
          <a:srcRect t="1741" b="1741"/>
          <a:stretch/>
        </p:blipFill>
        <p:spPr>
          <a:xfrm>
            <a:off x="-700515" y="516037"/>
            <a:ext cx="5556555" cy="5412229"/>
          </a:xfrm>
          <a:prstGeom prst="rect">
            <a:avLst/>
          </a:prstGeom>
        </p:spPr>
      </p:pic>
    </p:spTree>
    <p:extLst>
      <p:ext uri="{BB962C8B-B14F-4D97-AF65-F5344CB8AC3E}">
        <p14:creationId xmlns:p14="http://schemas.microsoft.com/office/powerpoint/2010/main" val="4066423518"/>
      </p:ext>
    </p:extLst>
  </p:cSld>
  <p:clrMapOvr>
    <a:masterClrMapping/>
  </p:clrMapOvr>
  <mc:AlternateContent xmlns:mc="http://schemas.openxmlformats.org/markup-compatibility/2006" xmlns:p14="http://schemas.microsoft.com/office/powerpoint/2010/main">
    <mc:Choice Requires="p14">
      <p:transition spd="med" p14:dur="700" advTm="76000">
        <p:fade/>
      </p:transition>
    </mc:Choice>
    <mc:Fallback xmlns="">
      <p:transition spd="med" advTm="76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A4ACB4B-8F04-8345-AA6B-B2F0B9EF1622}"/>
              </a:ext>
            </a:extLst>
          </p:cNvPr>
          <p:cNvSpPr/>
          <p:nvPr/>
        </p:nvSpPr>
        <p:spPr>
          <a:xfrm>
            <a:off x="0" y="0"/>
            <a:ext cx="12366171" cy="6977743"/>
          </a:xfrm>
          <a:prstGeom prst="rect">
            <a:avLst/>
          </a:prstGeom>
          <a:solidFill>
            <a:srgbClr val="7E848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D2DA0FC-3A79-3D4A-B098-834B1FFC3893}"/>
              </a:ext>
            </a:extLst>
          </p:cNvPr>
          <p:cNvSpPr/>
          <p:nvPr/>
        </p:nvSpPr>
        <p:spPr>
          <a:xfrm>
            <a:off x="-15445" y="-51342"/>
            <a:ext cx="12397061" cy="6665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636DC078-4A51-684F-AA47-5D3E1AD19729}"/>
              </a:ext>
            </a:extLst>
          </p:cNvPr>
          <p:cNvSpPr/>
          <p:nvPr/>
        </p:nvSpPr>
        <p:spPr>
          <a:xfrm>
            <a:off x="0" y="6368773"/>
            <a:ext cx="12397061" cy="6096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59C2B608-46A2-DA40-A944-D2B39C9B39EE}"/>
              </a:ext>
            </a:extLst>
          </p:cNvPr>
          <p:cNvGrpSpPr/>
          <p:nvPr/>
        </p:nvGrpSpPr>
        <p:grpSpPr>
          <a:xfrm>
            <a:off x="4914716" y="1260543"/>
            <a:ext cx="5032623" cy="2038237"/>
            <a:chOff x="4927968" y="-111558"/>
            <a:chExt cx="5032623" cy="2038237"/>
          </a:xfrm>
        </p:grpSpPr>
        <p:grpSp>
          <p:nvGrpSpPr>
            <p:cNvPr id="40" name="Group 39">
              <a:extLst>
                <a:ext uri="{FF2B5EF4-FFF2-40B4-BE49-F238E27FC236}">
                  <a16:creationId xmlns:a16="http://schemas.microsoft.com/office/drawing/2014/main" id="{B9E81B10-3793-7046-8AE7-289BE1CABB30}"/>
                </a:ext>
              </a:extLst>
            </p:cNvPr>
            <p:cNvGrpSpPr/>
            <p:nvPr/>
          </p:nvGrpSpPr>
          <p:grpSpPr>
            <a:xfrm>
              <a:off x="4927968" y="-111558"/>
              <a:ext cx="5032623" cy="2038237"/>
              <a:chOff x="4700311" y="4748933"/>
              <a:chExt cx="6088456" cy="2465854"/>
            </a:xfrm>
          </p:grpSpPr>
          <p:grpSp>
            <p:nvGrpSpPr>
              <p:cNvPr id="41" name="Group 40">
                <a:extLst>
                  <a:ext uri="{FF2B5EF4-FFF2-40B4-BE49-F238E27FC236}">
                    <a16:creationId xmlns:a16="http://schemas.microsoft.com/office/drawing/2014/main" id="{2E8B2568-8373-5745-923C-7E1BF44352B8}"/>
                  </a:ext>
                </a:extLst>
              </p:cNvPr>
              <p:cNvGrpSpPr/>
              <p:nvPr/>
            </p:nvGrpSpPr>
            <p:grpSpPr>
              <a:xfrm>
                <a:off x="4700311" y="4837347"/>
                <a:ext cx="6088456" cy="2377440"/>
                <a:chOff x="4700311" y="74708"/>
                <a:chExt cx="6088456" cy="2377440"/>
              </a:xfrm>
            </p:grpSpPr>
            <p:pic>
              <p:nvPicPr>
                <p:cNvPr id="43" name="Picture 42">
                  <a:extLst>
                    <a:ext uri="{FF2B5EF4-FFF2-40B4-BE49-F238E27FC236}">
                      <a16:creationId xmlns:a16="http://schemas.microsoft.com/office/drawing/2014/main" id="{55C9BDD8-FB46-C448-971D-2528AF762E20}"/>
                    </a:ext>
                  </a:extLst>
                </p:cNvPr>
                <p:cNvPicPr>
                  <a:picLocks noChangeAspect="1"/>
                </p:cNvPicPr>
                <p:nvPr/>
              </p:nvPicPr>
              <p:blipFill rotWithShape="1">
                <a:blip r:embed="rId3">
                  <a:extLst>
                    <a:ext uri="{28A0092B-C50C-407E-A947-70E740481C1C}">
                      <a14:useLocalDpi xmlns:a14="http://schemas.microsoft.com/office/drawing/2010/main" val="0"/>
                    </a:ext>
                  </a:extLst>
                </a:blip>
                <a:srcRect l="33313" t="6349" r="28222" b="69855"/>
                <a:stretch/>
              </p:blipFill>
              <p:spPr>
                <a:xfrm>
                  <a:off x="6087195" y="435429"/>
                  <a:ext cx="4701572" cy="1631876"/>
                </a:xfrm>
                <a:prstGeom prst="rect">
                  <a:avLst/>
                </a:prstGeom>
              </p:spPr>
            </p:pic>
            <p:pic>
              <p:nvPicPr>
                <p:cNvPr id="44" name="Picture 43">
                  <a:extLst>
                    <a:ext uri="{FF2B5EF4-FFF2-40B4-BE49-F238E27FC236}">
                      <a16:creationId xmlns:a16="http://schemas.microsoft.com/office/drawing/2014/main" id="{3A1837C8-83F6-1B4D-8B55-B5E539A40535}"/>
                    </a:ext>
                  </a:extLst>
                </p:cNvPr>
                <p:cNvPicPr>
                  <a:picLocks noChangeAspect="1"/>
                </p:cNvPicPr>
                <p:nvPr/>
              </p:nvPicPr>
              <p:blipFill rotWithShape="1">
                <a:blip r:embed="rId4">
                  <a:extLst>
                    <a:ext uri="{28A0092B-C50C-407E-A947-70E740481C1C}">
                      <a14:useLocalDpi xmlns:a14="http://schemas.microsoft.com/office/drawing/2010/main" val="0"/>
                    </a:ext>
                  </a:extLst>
                </a:blip>
                <a:srcRect l="15731" t="9978" r="10935" b="25198"/>
                <a:stretch/>
              </p:blipFill>
              <p:spPr>
                <a:xfrm>
                  <a:off x="4700311" y="74708"/>
                  <a:ext cx="2550184" cy="2377440"/>
                </a:xfrm>
                <a:prstGeom prst="rect">
                  <a:avLst/>
                </a:prstGeom>
              </p:spPr>
            </p:pic>
            <p:sp>
              <p:nvSpPr>
                <p:cNvPr id="45" name="TextBox 44">
                  <a:extLst>
                    <a:ext uri="{FF2B5EF4-FFF2-40B4-BE49-F238E27FC236}">
                      <a16:creationId xmlns:a16="http://schemas.microsoft.com/office/drawing/2014/main" id="{4A859734-F5C8-6348-8F3B-5646A91972A3}"/>
                    </a:ext>
                  </a:extLst>
                </p:cNvPr>
                <p:cNvSpPr txBox="1"/>
                <p:nvPr/>
              </p:nvSpPr>
              <p:spPr>
                <a:xfrm>
                  <a:off x="7234997" y="1175014"/>
                  <a:ext cx="1783955" cy="484052"/>
                </a:xfrm>
                <a:prstGeom prst="rect">
                  <a:avLst/>
                </a:prstGeom>
                <a:noFill/>
              </p:spPr>
              <p:txBody>
                <a:bodyPr wrap="square" rtlCol="0">
                  <a:spAutoFit/>
                </a:bodyPr>
                <a:lstStyle/>
                <a:p>
                  <a:r>
                    <a:rPr lang="en-US" sz="2000" dirty="0">
                      <a:solidFill>
                        <a:prstClr val="white"/>
                      </a:solidFill>
                      <a:latin typeface="Arial" panose="020B0604020202020204" pitchFamily="34" charset="0"/>
                      <a:cs typeface="Arial" panose="020B0604020202020204" pitchFamily="34" charset="0"/>
                    </a:rPr>
                    <a:t>Tao Lui</a:t>
                  </a:r>
                  <a:endParaRPr lang="en-US" sz="2000" dirty="0">
                    <a:solidFill>
                      <a:schemeClr val="bg1"/>
                    </a:solidFill>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96D42EF5-F2FA-B04B-B61C-69200A0B7438}"/>
                    </a:ext>
                  </a:extLst>
                </p:cNvPr>
                <p:cNvSpPr txBox="1"/>
                <p:nvPr/>
              </p:nvSpPr>
              <p:spPr>
                <a:xfrm>
                  <a:off x="7277476" y="1732192"/>
                  <a:ext cx="3297236" cy="335113"/>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President &amp; Global COO</a:t>
                  </a:r>
                </a:p>
              </p:txBody>
            </p:sp>
          </p:grpSp>
          <p:pic>
            <p:nvPicPr>
              <p:cNvPr id="42" name="Picture 41">
                <a:extLst>
                  <a:ext uri="{FF2B5EF4-FFF2-40B4-BE49-F238E27FC236}">
                    <a16:creationId xmlns:a16="http://schemas.microsoft.com/office/drawing/2014/main" id="{9CEB4826-3DBF-DD41-BE8C-C48E85CF7F90}"/>
                  </a:ext>
                </a:extLst>
              </p:cNvPr>
              <p:cNvPicPr>
                <a:picLocks noChangeAspect="1"/>
              </p:cNvPicPr>
              <p:nvPr/>
            </p:nvPicPr>
            <p:blipFill rotWithShape="1">
              <a:blip r:embed="rId5">
                <a:extLst>
                  <a:ext uri="{28A0092B-C50C-407E-A947-70E740481C1C}">
                    <a14:useLocalDpi xmlns:a14="http://schemas.microsoft.com/office/drawing/2010/main" val="0"/>
                  </a:ext>
                </a:extLst>
              </a:blip>
              <a:srcRect l="19534" t="15250" r="14818" b="18495"/>
              <a:stretch/>
            </p:blipFill>
            <p:spPr>
              <a:xfrm>
                <a:off x="4780882" y="4748933"/>
                <a:ext cx="2250664" cy="2377440"/>
              </a:xfrm>
              <a:prstGeom prst="rect">
                <a:avLst/>
              </a:prstGeom>
            </p:spPr>
          </p:pic>
        </p:grpSp>
        <p:pic>
          <p:nvPicPr>
            <p:cNvPr id="47" name="Picture 46">
              <a:extLst>
                <a:ext uri="{FF2B5EF4-FFF2-40B4-BE49-F238E27FC236}">
                  <a16:creationId xmlns:a16="http://schemas.microsoft.com/office/drawing/2014/main" id="{31FCB5B5-4A67-5C4F-955C-E1019DBF781A}"/>
                </a:ext>
              </a:extLst>
            </p:cNvPr>
            <p:cNvPicPr>
              <a:picLocks noChangeAspect="1"/>
            </p:cNvPicPr>
            <p:nvPr/>
          </p:nvPicPr>
          <p:blipFill rotWithShape="1">
            <a:blip r:embed="rId6">
              <a:extLst>
                <a:ext uri="{28A0092B-C50C-407E-A947-70E740481C1C}">
                  <a14:useLocalDpi xmlns:a14="http://schemas.microsoft.com/office/drawing/2010/main" val="0"/>
                </a:ext>
              </a:extLst>
            </a:blip>
            <a:srcRect t="1" b="15932"/>
            <a:stretch/>
          </p:blipFill>
          <p:spPr>
            <a:xfrm>
              <a:off x="5038510" y="374"/>
              <a:ext cx="1882726" cy="1883096"/>
            </a:xfrm>
            <a:prstGeom prst="flowChartConnector">
              <a:avLst/>
            </a:prstGeom>
          </p:spPr>
        </p:pic>
      </p:grpSp>
      <p:grpSp>
        <p:nvGrpSpPr>
          <p:cNvPr id="25" name="Group 24">
            <a:extLst>
              <a:ext uri="{FF2B5EF4-FFF2-40B4-BE49-F238E27FC236}">
                <a16:creationId xmlns:a16="http://schemas.microsoft.com/office/drawing/2014/main" id="{8004947D-EEC5-1347-A326-236B3797ADFA}"/>
              </a:ext>
            </a:extLst>
          </p:cNvPr>
          <p:cNvGrpSpPr/>
          <p:nvPr/>
        </p:nvGrpSpPr>
        <p:grpSpPr>
          <a:xfrm>
            <a:off x="4962752" y="3728596"/>
            <a:ext cx="4996377" cy="2029755"/>
            <a:chOff x="4725412" y="10391"/>
            <a:chExt cx="6044606" cy="2455594"/>
          </a:xfrm>
        </p:grpSpPr>
        <p:pic>
          <p:nvPicPr>
            <p:cNvPr id="27" name="Picture 26">
              <a:extLst>
                <a:ext uri="{FF2B5EF4-FFF2-40B4-BE49-F238E27FC236}">
                  <a16:creationId xmlns:a16="http://schemas.microsoft.com/office/drawing/2014/main" id="{1463AA5C-1357-8F43-9DB2-ED334D37E559}"/>
                </a:ext>
              </a:extLst>
            </p:cNvPr>
            <p:cNvPicPr>
              <a:picLocks noChangeAspect="1"/>
            </p:cNvPicPr>
            <p:nvPr/>
          </p:nvPicPr>
          <p:blipFill rotWithShape="1">
            <a:blip r:embed="rId3">
              <a:extLst>
                <a:ext uri="{28A0092B-C50C-407E-A947-70E740481C1C}">
                  <a14:useLocalDpi xmlns:a14="http://schemas.microsoft.com/office/drawing/2010/main" val="0"/>
                </a:ext>
              </a:extLst>
            </a:blip>
            <a:srcRect l="33313" t="6349" r="28222" b="68439"/>
            <a:stretch/>
          </p:blipFill>
          <p:spPr>
            <a:xfrm>
              <a:off x="6068446" y="435429"/>
              <a:ext cx="4701572" cy="1729063"/>
            </a:xfrm>
            <a:prstGeom prst="rect">
              <a:avLst/>
            </a:prstGeom>
          </p:spPr>
        </p:pic>
        <p:pic>
          <p:nvPicPr>
            <p:cNvPr id="29" name="Picture 28">
              <a:extLst>
                <a:ext uri="{FF2B5EF4-FFF2-40B4-BE49-F238E27FC236}">
                  <a16:creationId xmlns:a16="http://schemas.microsoft.com/office/drawing/2014/main" id="{CE9EE995-ED4E-E042-B9F6-A1D20CCBF767}"/>
                </a:ext>
              </a:extLst>
            </p:cNvPr>
            <p:cNvPicPr>
              <a:picLocks noChangeAspect="1"/>
            </p:cNvPicPr>
            <p:nvPr/>
          </p:nvPicPr>
          <p:blipFill rotWithShape="1">
            <a:blip r:embed="rId7">
              <a:extLst>
                <a:ext uri="{28A0092B-C50C-407E-A947-70E740481C1C}">
                  <a14:useLocalDpi xmlns:a14="http://schemas.microsoft.com/office/drawing/2010/main" val="0"/>
                </a:ext>
              </a:extLst>
            </a:blip>
            <a:srcRect t="-319" b="-399"/>
            <a:stretch/>
          </p:blipFill>
          <p:spPr>
            <a:xfrm>
              <a:off x="4725412" y="10391"/>
              <a:ext cx="2415965" cy="2455594"/>
            </a:xfrm>
            <a:prstGeom prst="rect">
              <a:avLst/>
            </a:prstGeom>
          </p:spPr>
        </p:pic>
        <p:sp>
          <p:nvSpPr>
            <p:cNvPr id="30" name="TextBox 29">
              <a:extLst>
                <a:ext uri="{FF2B5EF4-FFF2-40B4-BE49-F238E27FC236}">
                  <a16:creationId xmlns:a16="http://schemas.microsoft.com/office/drawing/2014/main" id="{BD36E00A-7FB0-FA4C-995F-39ECDA0EB199}"/>
                </a:ext>
              </a:extLst>
            </p:cNvPr>
            <p:cNvSpPr txBox="1"/>
            <p:nvPr/>
          </p:nvSpPr>
          <p:spPr>
            <a:xfrm>
              <a:off x="7178749" y="1175014"/>
              <a:ext cx="1783955" cy="400110"/>
            </a:xfrm>
            <a:prstGeom prst="rect">
              <a:avLst/>
            </a:prstGeom>
            <a:noFill/>
          </p:spPr>
          <p:txBody>
            <a:bodyPr wrap="square" rtlCol="0">
              <a:spAutoFit/>
            </a:bodyPr>
            <a:lstStyle/>
            <a:p>
              <a:r>
                <a:rPr lang="en-US" sz="2000" dirty="0">
                  <a:solidFill>
                    <a:prstClr val="white"/>
                  </a:solidFill>
                  <a:latin typeface="Arial" panose="020B0604020202020204" pitchFamily="34" charset="0"/>
                  <a:cs typeface="Arial" panose="020B0604020202020204" pitchFamily="34" charset="0"/>
                </a:rPr>
                <a:t>Sal Orsini</a:t>
              </a:r>
              <a:endParaRPr lang="en-US" sz="2000" dirty="0">
                <a:solidFill>
                  <a:schemeClr val="bg1"/>
                </a:solidFill>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EABF5D81-CCEB-894E-8F4C-7FA23E244DD7}"/>
                </a:ext>
              </a:extLst>
            </p:cNvPr>
            <p:cNvSpPr txBox="1"/>
            <p:nvPr/>
          </p:nvSpPr>
          <p:spPr>
            <a:xfrm>
              <a:off x="7220112" y="1732191"/>
              <a:ext cx="3297236" cy="335113"/>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Executive Director, GSM</a:t>
              </a:r>
            </a:p>
          </p:txBody>
        </p:sp>
      </p:grpSp>
      <p:sp>
        <p:nvSpPr>
          <p:cNvPr id="28" name="TextBox 27">
            <a:extLst>
              <a:ext uri="{FF2B5EF4-FFF2-40B4-BE49-F238E27FC236}">
                <a16:creationId xmlns:a16="http://schemas.microsoft.com/office/drawing/2014/main" id="{4564B4CE-1C53-42D7-BA17-C6DE8627D97A}"/>
              </a:ext>
            </a:extLst>
          </p:cNvPr>
          <p:cNvSpPr txBox="1"/>
          <p:nvPr/>
        </p:nvSpPr>
        <p:spPr>
          <a:xfrm>
            <a:off x="156362" y="2444080"/>
            <a:ext cx="2791794" cy="646331"/>
          </a:xfrm>
          <a:prstGeom prst="rect">
            <a:avLst/>
          </a:prstGeom>
          <a:noFill/>
        </p:spPr>
        <p:txBody>
          <a:bodyPr wrap="square" rtlCol="0">
            <a:spAutoFit/>
          </a:bodyPr>
          <a:lstStyle/>
          <a:p>
            <a:r>
              <a:rPr lang="en-US" sz="3600" dirty="0">
                <a:solidFill>
                  <a:srgbClr val="C00000"/>
                </a:solidFill>
                <a:latin typeface="Arial" panose="020B0604020202020204" pitchFamily="34" charset="0"/>
                <a:cs typeface="Arial" panose="020B0604020202020204" pitchFamily="34" charset="0"/>
              </a:rPr>
              <a:t>SPEAKERS</a:t>
            </a:r>
          </a:p>
        </p:txBody>
      </p:sp>
      <p:pic>
        <p:nvPicPr>
          <p:cNvPr id="6" name="Picture 5">
            <a:extLst>
              <a:ext uri="{FF2B5EF4-FFF2-40B4-BE49-F238E27FC236}">
                <a16:creationId xmlns:a16="http://schemas.microsoft.com/office/drawing/2014/main" id="{BB67DB79-221E-494C-91F2-C769847F6E80}"/>
              </a:ext>
            </a:extLst>
          </p:cNvPr>
          <p:cNvPicPr>
            <a:picLocks noChangeAspect="1"/>
          </p:cNvPicPr>
          <p:nvPr/>
        </p:nvPicPr>
        <p:blipFill>
          <a:blip r:embed="rId8"/>
          <a:stretch>
            <a:fillRect/>
          </a:stretch>
        </p:blipFill>
        <p:spPr>
          <a:xfrm>
            <a:off x="9022976" y="4120142"/>
            <a:ext cx="2695957" cy="541771"/>
          </a:xfrm>
          <a:prstGeom prst="rect">
            <a:avLst/>
          </a:prstGeom>
        </p:spPr>
      </p:pic>
      <p:pic>
        <p:nvPicPr>
          <p:cNvPr id="21" name="Picture 20">
            <a:extLst>
              <a:ext uri="{FF2B5EF4-FFF2-40B4-BE49-F238E27FC236}">
                <a16:creationId xmlns:a16="http://schemas.microsoft.com/office/drawing/2014/main" id="{D4051BD3-B54F-534A-A891-A3D5F0D36BAC}"/>
              </a:ext>
            </a:extLst>
          </p:cNvPr>
          <p:cNvPicPr>
            <a:picLocks noChangeAspect="1"/>
          </p:cNvPicPr>
          <p:nvPr/>
        </p:nvPicPr>
        <p:blipFill rotWithShape="1">
          <a:blip r:embed="rId3">
            <a:extLst>
              <a:ext uri="{28A0092B-C50C-407E-A947-70E740481C1C}">
                <a14:useLocalDpi xmlns:a14="http://schemas.microsoft.com/office/drawing/2010/main" val="0"/>
              </a:ext>
            </a:extLst>
          </a:blip>
          <a:srcRect t="3947" r="66146" b="35397"/>
          <a:stretch/>
        </p:blipFill>
        <p:spPr>
          <a:xfrm>
            <a:off x="-15445" y="1426029"/>
            <a:ext cx="4137988" cy="4159842"/>
          </a:xfrm>
          <a:prstGeom prst="rect">
            <a:avLst/>
          </a:prstGeom>
        </p:spPr>
      </p:pic>
      <p:sp>
        <p:nvSpPr>
          <p:cNvPr id="23" name="TextBox 22">
            <a:extLst>
              <a:ext uri="{FF2B5EF4-FFF2-40B4-BE49-F238E27FC236}">
                <a16:creationId xmlns:a16="http://schemas.microsoft.com/office/drawing/2014/main" id="{D8C625E4-1B17-A142-AE44-5C6CD2E5E76C}"/>
              </a:ext>
            </a:extLst>
          </p:cNvPr>
          <p:cNvSpPr txBox="1"/>
          <p:nvPr/>
        </p:nvSpPr>
        <p:spPr>
          <a:xfrm>
            <a:off x="136697" y="2813090"/>
            <a:ext cx="2791794" cy="646331"/>
          </a:xfrm>
          <a:prstGeom prst="rect">
            <a:avLst/>
          </a:prstGeom>
          <a:noFill/>
        </p:spPr>
        <p:txBody>
          <a:bodyPr wrap="square" rtlCol="0">
            <a:spAutoFit/>
          </a:bodyPr>
          <a:lstStyle/>
          <a:p>
            <a:r>
              <a:rPr lang="en-US" sz="3600" dirty="0">
                <a:solidFill>
                  <a:srgbClr val="C00000"/>
                </a:solidFill>
                <a:latin typeface="Arial" panose="020B0604020202020204" pitchFamily="34" charset="0"/>
                <a:cs typeface="Arial" panose="020B0604020202020204" pitchFamily="34" charset="0"/>
              </a:rPr>
              <a:t>SPEAKERS</a:t>
            </a:r>
          </a:p>
        </p:txBody>
      </p:sp>
    </p:spTree>
    <p:extLst>
      <p:ext uri="{BB962C8B-B14F-4D97-AF65-F5344CB8AC3E}">
        <p14:creationId xmlns:p14="http://schemas.microsoft.com/office/powerpoint/2010/main" val="1500972603"/>
      </p:ext>
    </p:extLst>
  </p:cSld>
  <p:clrMapOvr>
    <a:masterClrMapping/>
  </p:clrMapOvr>
  <mc:AlternateContent xmlns:mc="http://schemas.openxmlformats.org/markup-compatibility/2006" xmlns:p14="http://schemas.microsoft.com/office/powerpoint/2010/main">
    <mc:Choice Requires="p14">
      <p:transition spd="med" p14:dur="700" advTm="32895">
        <p:fade/>
      </p:transition>
    </mc:Choice>
    <mc:Fallback xmlns="">
      <p:transition spd="med" advTm="32895">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B2099F8-6FD6-4203-94E0-40FBFDF50080}"/>
              </a:ext>
            </a:extLst>
          </p:cNvPr>
          <p:cNvGrpSpPr/>
          <p:nvPr/>
        </p:nvGrpSpPr>
        <p:grpSpPr>
          <a:xfrm>
            <a:off x="1269" y="0"/>
            <a:ext cx="12189461" cy="6858000"/>
            <a:chOff x="1269" y="0"/>
            <a:chExt cx="12189461" cy="6858000"/>
          </a:xfrm>
        </p:grpSpPr>
        <p:pic>
          <p:nvPicPr>
            <p:cNvPr id="6" name="Picture 5">
              <a:extLst>
                <a:ext uri="{FF2B5EF4-FFF2-40B4-BE49-F238E27FC236}">
                  <a16:creationId xmlns:a16="http://schemas.microsoft.com/office/drawing/2014/main" id="{88AE39CB-7C9A-45D5-94AD-AFF4C09EA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9" y="0"/>
              <a:ext cx="12189461" cy="6858000"/>
            </a:xfrm>
            <a:prstGeom prst="rect">
              <a:avLst/>
            </a:prstGeom>
          </p:spPr>
        </p:pic>
        <p:sp>
          <p:nvSpPr>
            <p:cNvPr id="7" name="TextBox 6">
              <a:extLst>
                <a:ext uri="{FF2B5EF4-FFF2-40B4-BE49-F238E27FC236}">
                  <a16:creationId xmlns:a16="http://schemas.microsoft.com/office/drawing/2014/main" id="{AA2C4680-5F29-4BBD-B64D-CDD20E28BF71}"/>
                </a:ext>
              </a:extLst>
            </p:cNvPr>
            <p:cNvSpPr txBox="1"/>
            <p:nvPr/>
          </p:nvSpPr>
          <p:spPr>
            <a:xfrm>
              <a:off x="245575" y="2574530"/>
              <a:ext cx="4453425" cy="1200329"/>
            </a:xfrm>
            <a:prstGeom prst="rect">
              <a:avLst/>
            </a:prstGeom>
            <a:noFill/>
          </p:spPr>
          <p:txBody>
            <a:bodyPr wrap="square" rtlCol="0">
              <a:spAutoFit/>
            </a:bodyPr>
            <a:lstStyle/>
            <a:p>
              <a:r>
                <a:rPr lang="en-US" sz="7200" dirty="0">
                  <a:solidFill>
                    <a:schemeClr val="bg1"/>
                  </a:solidFill>
                  <a:latin typeface="Arial" panose="020B0604020202020204" pitchFamily="34" charset="0"/>
                  <a:cs typeface="Arial" panose="020B0604020202020204" pitchFamily="34" charset="0"/>
                </a:rPr>
                <a:t>AGENDA</a:t>
              </a:r>
            </a:p>
          </p:txBody>
        </p:sp>
        <p:sp>
          <p:nvSpPr>
            <p:cNvPr id="9" name="TextBox 8">
              <a:extLst>
                <a:ext uri="{FF2B5EF4-FFF2-40B4-BE49-F238E27FC236}">
                  <a16:creationId xmlns:a16="http://schemas.microsoft.com/office/drawing/2014/main" id="{CD2DF2E0-C486-4A0B-B72A-1044CB5F9008}"/>
                </a:ext>
              </a:extLst>
            </p:cNvPr>
            <p:cNvSpPr txBox="1"/>
            <p:nvPr/>
          </p:nvSpPr>
          <p:spPr>
            <a:xfrm>
              <a:off x="5635406" y="2272259"/>
              <a:ext cx="5435600"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OPENING – </a:t>
              </a:r>
              <a:r>
                <a:rPr lang="en-US" dirty="0">
                  <a:solidFill>
                    <a:schemeClr val="bg1"/>
                  </a:solidFill>
                  <a:latin typeface="Arial" panose="020B0604020202020204" pitchFamily="34" charset="0"/>
                  <a:cs typeface="Arial" panose="020B0604020202020204" pitchFamily="34" charset="0"/>
                </a:rPr>
                <a:t>Sal Orsini</a:t>
              </a:r>
              <a:endParaRPr lang="en-US" b="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C04D29E-BDD3-4296-87F6-ACA26FDCA1D6}"/>
                </a:ext>
              </a:extLst>
            </p:cNvPr>
            <p:cNvSpPr txBox="1"/>
            <p:nvPr/>
          </p:nvSpPr>
          <p:spPr>
            <a:xfrm>
              <a:off x="5727064" y="2948507"/>
              <a:ext cx="5435600"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PRESIDENT’S MESSAGE – </a:t>
              </a:r>
              <a:r>
                <a:rPr lang="en-US" dirty="0">
                  <a:solidFill>
                    <a:schemeClr val="bg1"/>
                  </a:solidFill>
                  <a:latin typeface="Arial" panose="020B0604020202020204" pitchFamily="34" charset="0"/>
                  <a:cs typeface="Arial" panose="020B0604020202020204" pitchFamily="34" charset="0"/>
                </a:rPr>
                <a:t>Tao Liu</a:t>
              </a:r>
            </a:p>
          </p:txBody>
        </p:sp>
        <p:sp>
          <p:nvSpPr>
            <p:cNvPr id="12" name="TextBox 11">
              <a:extLst>
                <a:ext uri="{FF2B5EF4-FFF2-40B4-BE49-F238E27FC236}">
                  <a16:creationId xmlns:a16="http://schemas.microsoft.com/office/drawing/2014/main" id="{922E26A2-A889-49B2-93CD-EE66A127FA24}"/>
                </a:ext>
              </a:extLst>
            </p:cNvPr>
            <p:cNvSpPr txBox="1"/>
            <p:nvPr/>
          </p:nvSpPr>
          <p:spPr>
            <a:xfrm>
              <a:off x="5727064" y="3600472"/>
              <a:ext cx="6463665"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STATE OF THE BUSINESS &amp; GSM Update </a:t>
              </a:r>
              <a:r>
                <a:rPr lang="en-US" dirty="0">
                  <a:solidFill>
                    <a:schemeClr val="bg1"/>
                  </a:solidFill>
                  <a:latin typeface="Arial" panose="020B0604020202020204" pitchFamily="34" charset="0"/>
                  <a:cs typeface="Arial" panose="020B0604020202020204" pitchFamily="34" charset="0"/>
                </a:rPr>
                <a:t>– Sal Orsini</a:t>
              </a:r>
            </a:p>
          </p:txBody>
        </p:sp>
        <p:sp>
          <p:nvSpPr>
            <p:cNvPr id="14" name="TextBox 13">
              <a:extLst>
                <a:ext uri="{FF2B5EF4-FFF2-40B4-BE49-F238E27FC236}">
                  <a16:creationId xmlns:a16="http://schemas.microsoft.com/office/drawing/2014/main" id="{041F5E25-6A97-4654-BC01-395300768375}"/>
                </a:ext>
              </a:extLst>
            </p:cNvPr>
            <p:cNvSpPr txBox="1"/>
            <p:nvPr/>
          </p:nvSpPr>
          <p:spPr>
            <a:xfrm>
              <a:off x="5620333" y="4300465"/>
              <a:ext cx="5435600"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SUPPLIER AWARDS &amp; SPECIAL RECOGNITION</a:t>
              </a:r>
              <a:endParaRPr lang="en-US" dirty="0">
                <a:solidFill>
                  <a:schemeClr val="bg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380AEB7-86CB-4598-BDB7-03E44C03C7AF}"/>
                </a:ext>
              </a:extLst>
            </p:cNvPr>
            <p:cNvSpPr txBox="1"/>
            <p:nvPr/>
          </p:nvSpPr>
          <p:spPr>
            <a:xfrm>
              <a:off x="5415935" y="4939571"/>
              <a:ext cx="5435600"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CLOSING</a:t>
              </a:r>
            </a:p>
          </p:txBody>
        </p:sp>
      </p:grpSp>
    </p:spTree>
    <p:extLst>
      <p:ext uri="{BB962C8B-B14F-4D97-AF65-F5344CB8AC3E}">
        <p14:creationId xmlns:p14="http://schemas.microsoft.com/office/powerpoint/2010/main" val="3930773688"/>
      </p:ext>
    </p:extLst>
  </p:cSld>
  <p:clrMapOvr>
    <a:masterClrMapping/>
  </p:clrMapOvr>
  <mc:AlternateContent xmlns:mc="http://schemas.openxmlformats.org/markup-compatibility/2006" xmlns:p14="http://schemas.microsoft.com/office/powerpoint/2010/main">
    <mc:Choice Requires="p14">
      <p:transition spd="med" p14:dur="700" advTm="40000">
        <p:fade/>
      </p:transition>
    </mc:Choice>
    <mc:Fallback xmlns="">
      <p:transition spd="med" advTm="40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77D3CE7-817B-4BDC-8FC8-16C9C87554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 y="0"/>
            <a:ext cx="12191746" cy="6858000"/>
          </a:xfrm>
          <a:prstGeom prst="rect">
            <a:avLst/>
          </a:prstGeom>
        </p:spPr>
      </p:pic>
      <p:sp>
        <p:nvSpPr>
          <p:cNvPr id="5" name="TextBox 4">
            <a:extLst>
              <a:ext uri="{FF2B5EF4-FFF2-40B4-BE49-F238E27FC236}">
                <a16:creationId xmlns:a16="http://schemas.microsoft.com/office/drawing/2014/main" id="{27A27652-11B7-4B00-A962-59072F48A771}"/>
              </a:ext>
            </a:extLst>
          </p:cNvPr>
          <p:cNvSpPr txBox="1"/>
          <p:nvPr/>
        </p:nvSpPr>
        <p:spPr>
          <a:xfrm>
            <a:off x="4991100" y="2175420"/>
            <a:ext cx="6705600" cy="769441"/>
          </a:xfrm>
          <a:prstGeom prst="rect">
            <a:avLst/>
          </a:prstGeom>
          <a:noFill/>
        </p:spPr>
        <p:txBody>
          <a:bodyPr wrap="square" rtlCol="0">
            <a:spAutoFit/>
          </a:bodyPr>
          <a:lstStyle/>
          <a:p>
            <a:r>
              <a:rPr lang="en-US" sz="4400" dirty="0">
                <a:solidFill>
                  <a:schemeClr val="bg1"/>
                </a:solidFill>
                <a:latin typeface="Arial" panose="020B0604020202020204" pitchFamily="34" charset="0"/>
                <a:cs typeface="Arial" panose="020B0604020202020204" pitchFamily="34" charset="0"/>
              </a:rPr>
              <a:t>Tao Liu</a:t>
            </a:r>
          </a:p>
        </p:txBody>
      </p:sp>
      <p:sp>
        <p:nvSpPr>
          <p:cNvPr id="6" name="TextBox 5">
            <a:extLst>
              <a:ext uri="{FF2B5EF4-FFF2-40B4-BE49-F238E27FC236}">
                <a16:creationId xmlns:a16="http://schemas.microsoft.com/office/drawing/2014/main" id="{96F93B40-9B17-48DC-9CBE-31476079B2C5}"/>
              </a:ext>
            </a:extLst>
          </p:cNvPr>
          <p:cNvSpPr txBox="1"/>
          <p:nvPr/>
        </p:nvSpPr>
        <p:spPr>
          <a:xfrm>
            <a:off x="5158731" y="3105834"/>
            <a:ext cx="3600450" cy="923330"/>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President &amp; </a:t>
            </a:r>
          </a:p>
          <a:p>
            <a:r>
              <a:rPr lang="en-US" dirty="0">
                <a:solidFill>
                  <a:schemeClr val="bg1"/>
                </a:solidFill>
                <a:latin typeface="Arial" panose="020B0604020202020204" pitchFamily="34" charset="0"/>
                <a:cs typeface="Arial" panose="020B0604020202020204" pitchFamily="34" charset="0"/>
              </a:rPr>
              <a:t>Global Chief Operations Officer</a:t>
            </a:r>
          </a:p>
          <a:p>
            <a:endParaRPr lang="en-US"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B55F9B1-6256-4D5E-BF2A-382EFFE92615}"/>
              </a:ext>
            </a:extLst>
          </p:cNvPr>
          <p:cNvSpPr txBox="1"/>
          <p:nvPr/>
        </p:nvSpPr>
        <p:spPr>
          <a:xfrm>
            <a:off x="8343900" y="4773277"/>
            <a:ext cx="3415862" cy="923330"/>
          </a:xfrm>
          <a:prstGeom prst="rect">
            <a:avLst/>
          </a:prstGeom>
          <a:noFill/>
        </p:spPr>
        <p:txBody>
          <a:bodyPr wrap="square" rtlCol="0">
            <a:normAutofit fontScale="77500" lnSpcReduction="20000"/>
          </a:bodyPr>
          <a:lstStyle/>
          <a:p>
            <a:r>
              <a:rPr lang="en-US" sz="4400" b="1" dirty="0">
                <a:solidFill>
                  <a:schemeClr val="bg2">
                    <a:lumMod val="25000"/>
                  </a:schemeClr>
                </a:solidFill>
                <a:latin typeface="Arial" panose="020B0604020202020204" pitchFamily="34" charset="0"/>
                <a:cs typeface="Arial" panose="020B0604020202020204" pitchFamily="34" charset="0"/>
              </a:rPr>
              <a:t>PRESIDENT’S MESSAGE</a:t>
            </a:r>
          </a:p>
        </p:txBody>
      </p:sp>
      <p:pic>
        <p:nvPicPr>
          <p:cNvPr id="2" name="Picture 1">
            <a:extLst>
              <a:ext uri="{FF2B5EF4-FFF2-40B4-BE49-F238E27FC236}">
                <a16:creationId xmlns:a16="http://schemas.microsoft.com/office/drawing/2014/main" id="{D7C50847-09B1-41D0-BE08-12F3F9176F7D}"/>
              </a:ext>
            </a:extLst>
          </p:cNvPr>
          <p:cNvPicPr>
            <a:picLocks noChangeAspect="1"/>
          </p:cNvPicPr>
          <p:nvPr/>
        </p:nvPicPr>
        <p:blipFill rotWithShape="1">
          <a:blip r:embed="rId4">
            <a:extLst>
              <a:ext uri="{28A0092B-C50C-407E-A947-70E740481C1C}">
                <a14:useLocalDpi xmlns:a14="http://schemas.microsoft.com/office/drawing/2010/main" val="0"/>
              </a:ext>
            </a:extLst>
          </a:blip>
          <a:srcRect t="1" b="15932"/>
          <a:stretch/>
        </p:blipFill>
        <p:spPr>
          <a:xfrm>
            <a:off x="-631553" y="456696"/>
            <a:ext cx="5492450" cy="5493529"/>
          </a:xfrm>
          <a:prstGeom prst="flowChartConnector">
            <a:avLst/>
          </a:prstGeom>
        </p:spPr>
      </p:pic>
    </p:spTree>
    <p:extLst>
      <p:ext uri="{BB962C8B-B14F-4D97-AF65-F5344CB8AC3E}">
        <p14:creationId xmlns:p14="http://schemas.microsoft.com/office/powerpoint/2010/main" val="1261274538"/>
      </p:ext>
    </p:extLst>
  </p:cSld>
  <p:clrMapOvr>
    <a:masterClrMapping/>
  </p:clrMapOvr>
  <mc:AlternateContent xmlns:mc="http://schemas.openxmlformats.org/markup-compatibility/2006" xmlns:p14="http://schemas.microsoft.com/office/powerpoint/2010/main">
    <mc:Choice Requires="p14">
      <p:transition spd="med" p14:dur="700" advTm="4000">
        <p:fade/>
      </p:transition>
    </mc:Choice>
    <mc:Fallback xmlns="">
      <p:transition spd="med" advTm="4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8101C9-9695-4EB6-8F4F-61B6EA70BD42}"/>
              </a:ext>
            </a:extLst>
          </p:cNvPr>
          <p:cNvPicPr>
            <a:picLocks noChangeAspect="1"/>
          </p:cNvPicPr>
          <p:nvPr/>
        </p:nvPicPr>
        <p:blipFill>
          <a:blip r:embed="rId3"/>
          <a:stretch>
            <a:fillRect/>
          </a:stretch>
        </p:blipFill>
        <p:spPr>
          <a:xfrm>
            <a:off x="256153" y="1433850"/>
            <a:ext cx="6737388" cy="3767982"/>
          </a:xfrm>
          <a:prstGeom prst="rect">
            <a:avLst/>
          </a:prstGeom>
        </p:spPr>
      </p:pic>
      <p:sp>
        <p:nvSpPr>
          <p:cNvPr id="5" name="Rectangle 4">
            <a:extLst>
              <a:ext uri="{FF2B5EF4-FFF2-40B4-BE49-F238E27FC236}">
                <a16:creationId xmlns:a16="http://schemas.microsoft.com/office/drawing/2014/main" id="{769D9742-AA17-4E51-A7CB-5B737C75DAAD}"/>
              </a:ext>
            </a:extLst>
          </p:cNvPr>
          <p:cNvSpPr/>
          <p:nvPr/>
        </p:nvSpPr>
        <p:spPr bwMode="auto">
          <a:xfrm>
            <a:off x="7654058" y="1618591"/>
            <a:ext cx="4317228" cy="3394840"/>
          </a:xfrm>
          <a:prstGeom prst="rect">
            <a:avLst/>
          </a:prstGeom>
          <a:gradFill flip="none" rotWithShape="1">
            <a:gsLst>
              <a:gs pos="100000">
                <a:srgbClr val="DF9A9A"/>
              </a:gs>
              <a:gs pos="0">
                <a:schemeClr val="accent1">
                  <a:lumMod val="5000"/>
                  <a:lumOff val="95000"/>
                </a:schemeClr>
              </a:gs>
            </a:gsLst>
            <a:lin ang="0" scaled="1"/>
            <a:tileRect/>
          </a:gradFill>
          <a:ln w="63500" cap="flat" cmpd="sng" algn="ctr">
            <a:solidFill>
              <a:schemeClr val="tx1">
                <a:lumMod val="25000"/>
                <a:lumOff val="75000"/>
              </a:schemeClr>
            </a:solidFill>
            <a:prstDash val="solid"/>
            <a:round/>
            <a:headEnd type="none" w="med" len="med"/>
            <a:tailEnd type="none" w="med" len="med"/>
          </a:ln>
          <a:effectLst/>
        </p:spPr>
        <p:txBody>
          <a:bodyPr vert="horz" wrap="none" lIns="60960" tIns="60960" rIns="60960" bIns="60960" numCol="1" rtlCol="0" anchor="ctr" anchorCtr="0" compatLnSpc="1">
            <a:prstTxWarp prst="textNoShape">
              <a:avLst/>
            </a:prstTxWarp>
          </a:bodyPr>
          <a:lstStyle/>
          <a:p>
            <a:pPr algn="ctr" defTabSz="1219140" eaLnBrk="0" fontAlgn="base" hangingPunct="0">
              <a:spcBef>
                <a:spcPct val="50000"/>
              </a:spcBef>
              <a:spcAft>
                <a:spcPct val="0"/>
              </a:spcAft>
            </a:pPr>
            <a:endParaRPr lang="en-US" sz="1467">
              <a:solidFill>
                <a:srgbClr val="0C0C0C"/>
              </a:solidFill>
              <a:latin typeface="Arial" charset="0"/>
            </a:endParaRPr>
          </a:p>
        </p:txBody>
      </p:sp>
      <p:sp>
        <p:nvSpPr>
          <p:cNvPr id="4" name="Trapezoid 3">
            <a:extLst>
              <a:ext uri="{FF2B5EF4-FFF2-40B4-BE49-F238E27FC236}">
                <a16:creationId xmlns:a16="http://schemas.microsoft.com/office/drawing/2014/main" id="{22F17C65-F692-4843-89C3-E11B190218EF}"/>
              </a:ext>
            </a:extLst>
          </p:cNvPr>
          <p:cNvSpPr/>
          <p:nvPr/>
        </p:nvSpPr>
        <p:spPr bwMode="auto">
          <a:xfrm rot="5400000">
            <a:off x="5406967" y="2990554"/>
            <a:ext cx="3840015" cy="654164"/>
          </a:xfrm>
          <a:prstGeom prst="trapezoid">
            <a:avLst>
              <a:gd name="adj" fmla="val 35089"/>
            </a:avLst>
          </a:prstGeom>
          <a:gradFill>
            <a:gsLst>
              <a:gs pos="0">
                <a:schemeClr val="accent1">
                  <a:lumMod val="5000"/>
                  <a:lumOff val="95000"/>
                </a:schemeClr>
              </a:gs>
              <a:gs pos="74000">
                <a:schemeClr val="accent1">
                  <a:lumMod val="75000"/>
                </a:schemeClr>
              </a:gs>
            </a:gsLst>
            <a:lin ang="5400000" scaled="1"/>
          </a:gradFill>
          <a:ln w="63500" cap="flat" cmpd="sng" algn="ctr">
            <a:solidFill>
              <a:schemeClr val="tx1">
                <a:lumMod val="25000"/>
                <a:lumOff val="75000"/>
              </a:schemeClr>
            </a:solidFill>
            <a:prstDash val="solid"/>
            <a:round/>
            <a:headEnd type="none" w="med" len="med"/>
            <a:tailEnd type="none" w="med" len="med"/>
          </a:ln>
          <a:effectLst/>
        </p:spPr>
        <p:txBody>
          <a:bodyPr vert="horz" wrap="none" lIns="60960" tIns="60960" rIns="60960" bIns="60960" numCol="1" rtlCol="0" anchor="ctr" anchorCtr="0" compatLnSpc="1">
            <a:prstTxWarp prst="textNoShape">
              <a:avLst/>
            </a:prstTxWarp>
          </a:bodyPr>
          <a:lstStyle/>
          <a:p>
            <a:pPr algn="ctr" defTabSz="1219140" eaLnBrk="0" fontAlgn="base" hangingPunct="0">
              <a:spcBef>
                <a:spcPct val="50000"/>
              </a:spcBef>
              <a:spcAft>
                <a:spcPct val="0"/>
              </a:spcAft>
            </a:pPr>
            <a:endParaRPr lang="en-US" sz="1467">
              <a:solidFill>
                <a:srgbClr val="0C0C0C"/>
              </a:solidFill>
              <a:latin typeface="Arial" charset="0"/>
            </a:endParaRPr>
          </a:p>
        </p:txBody>
      </p:sp>
      <p:sp>
        <p:nvSpPr>
          <p:cNvPr id="6" name="Rectangle 5">
            <a:extLst>
              <a:ext uri="{FF2B5EF4-FFF2-40B4-BE49-F238E27FC236}">
                <a16:creationId xmlns:a16="http://schemas.microsoft.com/office/drawing/2014/main" id="{0FB6A928-3C39-429A-9466-F482635CF1C8}"/>
              </a:ext>
            </a:extLst>
          </p:cNvPr>
          <p:cNvSpPr/>
          <p:nvPr/>
        </p:nvSpPr>
        <p:spPr bwMode="auto">
          <a:xfrm>
            <a:off x="213913" y="1397629"/>
            <a:ext cx="6785979" cy="3840015"/>
          </a:xfrm>
          <a:prstGeom prst="rect">
            <a:avLst/>
          </a:prstGeom>
          <a:noFill/>
          <a:ln w="63500" cap="flat" cmpd="sng" algn="ctr">
            <a:solidFill>
              <a:schemeClr val="tx1">
                <a:lumMod val="25000"/>
                <a:lumOff val="75000"/>
              </a:schemeClr>
            </a:solidFill>
            <a:prstDash val="solid"/>
            <a:round/>
            <a:headEnd type="none" w="med" len="med"/>
            <a:tailEnd type="none" w="med" len="med"/>
          </a:ln>
          <a:effectLst/>
        </p:spPr>
        <p:txBody>
          <a:bodyPr vert="horz" wrap="none" lIns="60960" tIns="60960" rIns="60960" bIns="60960" numCol="1" rtlCol="0" anchor="ctr" anchorCtr="0" compatLnSpc="1">
            <a:prstTxWarp prst="textNoShape">
              <a:avLst/>
            </a:prstTxWarp>
          </a:bodyPr>
          <a:lstStyle/>
          <a:p>
            <a:pPr algn="ctr" defTabSz="1219140" eaLnBrk="0" fontAlgn="base" hangingPunct="0">
              <a:spcBef>
                <a:spcPct val="50000"/>
              </a:spcBef>
              <a:spcAft>
                <a:spcPct val="0"/>
              </a:spcAft>
            </a:pPr>
            <a:endParaRPr lang="en-US" sz="1467">
              <a:solidFill>
                <a:srgbClr val="0C0C0C"/>
              </a:solidFill>
              <a:latin typeface="Arial" charset="0"/>
            </a:endParaRPr>
          </a:p>
        </p:txBody>
      </p:sp>
      <p:sp>
        <p:nvSpPr>
          <p:cNvPr id="2" name="Title 1">
            <a:extLst>
              <a:ext uri="{FF2B5EF4-FFF2-40B4-BE49-F238E27FC236}">
                <a16:creationId xmlns:a16="http://schemas.microsoft.com/office/drawing/2014/main" id="{DD003AA8-D15C-4165-8192-3F129F42223F}"/>
              </a:ext>
            </a:extLst>
          </p:cNvPr>
          <p:cNvSpPr>
            <a:spLocks noGrp="1"/>
          </p:cNvSpPr>
          <p:nvPr>
            <p:ph type="title"/>
          </p:nvPr>
        </p:nvSpPr>
        <p:spPr>
          <a:xfrm>
            <a:off x="7895789" y="4042136"/>
            <a:ext cx="4159491" cy="1159696"/>
          </a:xfrm>
        </p:spPr>
        <p:txBody>
          <a:bodyPr/>
          <a:lstStyle/>
          <a:p>
            <a:r>
              <a:rPr lang="en-US" sz="4800" dirty="0"/>
              <a:t>Welcome!!</a:t>
            </a:r>
          </a:p>
        </p:txBody>
      </p:sp>
      <p:sp>
        <p:nvSpPr>
          <p:cNvPr id="3" name="TextBox 2">
            <a:extLst>
              <a:ext uri="{FF2B5EF4-FFF2-40B4-BE49-F238E27FC236}">
                <a16:creationId xmlns:a16="http://schemas.microsoft.com/office/drawing/2014/main" id="{F780F47F-877B-46F7-B8ED-1A3A813D51AE}"/>
              </a:ext>
            </a:extLst>
          </p:cNvPr>
          <p:cNvSpPr txBox="1"/>
          <p:nvPr/>
        </p:nvSpPr>
        <p:spPr>
          <a:xfrm>
            <a:off x="7906299" y="1703036"/>
            <a:ext cx="4064987" cy="2308324"/>
          </a:xfrm>
          <a:prstGeom prst="rect">
            <a:avLst/>
          </a:prstGeom>
          <a:noFill/>
        </p:spPr>
        <p:txBody>
          <a:bodyPr wrap="square" rtlCol="0">
            <a:spAutoFit/>
          </a:bodyPr>
          <a:lstStyle/>
          <a:p>
            <a:pPr defTabSz="914377"/>
            <a:r>
              <a:rPr lang="en-US" sz="4800" b="1" dirty="0">
                <a:solidFill>
                  <a:srgbClr val="0C0C0C"/>
                </a:solidFill>
                <a:latin typeface="Arial" panose="020B0604020202020204"/>
              </a:rPr>
              <a:t>2020 Global Supplier Conference</a:t>
            </a:r>
          </a:p>
        </p:txBody>
      </p:sp>
    </p:spTree>
    <p:extLst>
      <p:ext uri="{BB962C8B-B14F-4D97-AF65-F5344CB8AC3E}">
        <p14:creationId xmlns:p14="http://schemas.microsoft.com/office/powerpoint/2010/main" val="3281871205"/>
      </p:ext>
    </p:extLst>
  </p:cSld>
  <p:clrMapOvr>
    <a:masterClrMapping/>
  </p:clrMapOvr>
  <mc:AlternateContent xmlns:mc="http://schemas.openxmlformats.org/markup-compatibility/2006" xmlns:p14="http://schemas.microsoft.com/office/powerpoint/2010/main">
    <mc:Choice Requires="p14">
      <p:transition spd="med" p14:dur="700" advTm="117000">
        <p:fade/>
      </p:transition>
    </mc:Choice>
    <mc:Fallback xmlns="">
      <p:transition spd="med" advTm="11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animBg="1"/>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910576-F5FB-4B04-B832-07F4D2BA7269}"/>
              </a:ext>
            </a:extLst>
          </p:cNvPr>
          <p:cNvPicPr>
            <a:picLocks noChangeAspect="1"/>
          </p:cNvPicPr>
          <p:nvPr/>
        </p:nvPicPr>
        <p:blipFill>
          <a:blip r:embed="rId3"/>
          <a:stretch>
            <a:fillRect/>
          </a:stretch>
        </p:blipFill>
        <p:spPr>
          <a:xfrm>
            <a:off x="1" y="0"/>
            <a:ext cx="12191999" cy="6858000"/>
          </a:xfrm>
          <a:prstGeom prst="rect">
            <a:avLst/>
          </a:prstGeom>
        </p:spPr>
      </p:pic>
    </p:spTree>
    <p:extLst>
      <p:ext uri="{BB962C8B-B14F-4D97-AF65-F5344CB8AC3E}">
        <p14:creationId xmlns:p14="http://schemas.microsoft.com/office/powerpoint/2010/main" val="1049796671"/>
      </p:ext>
    </p:extLst>
  </p:cSld>
  <p:clrMapOvr>
    <a:masterClrMapping/>
  </p:clrMapOvr>
  <mc:AlternateContent xmlns:mc="http://schemas.openxmlformats.org/markup-compatibility/2006" xmlns:p14="http://schemas.microsoft.com/office/powerpoint/2010/main">
    <mc:Choice Requires="p14">
      <p:transition spd="med" p14:dur="700" advTm="123746">
        <p:fade/>
      </p:transition>
    </mc:Choice>
    <mc:Fallback xmlns="">
      <p:transition spd="med" advTm="123746">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77D3CE7-817B-4BDC-8FC8-16C9C87554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 y="0"/>
            <a:ext cx="12191746" cy="6858000"/>
          </a:xfrm>
          <a:prstGeom prst="rect">
            <a:avLst/>
          </a:prstGeom>
        </p:spPr>
      </p:pic>
      <p:sp>
        <p:nvSpPr>
          <p:cNvPr id="5" name="TextBox 4">
            <a:extLst>
              <a:ext uri="{FF2B5EF4-FFF2-40B4-BE49-F238E27FC236}">
                <a16:creationId xmlns:a16="http://schemas.microsoft.com/office/drawing/2014/main" id="{27A27652-11B7-4B00-A962-59072F48A771}"/>
              </a:ext>
            </a:extLst>
          </p:cNvPr>
          <p:cNvSpPr txBox="1"/>
          <p:nvPr/>
        </p:nvSpPr>
        <p:spPr>
          <a:xfrm>
            <a:off x="4991100" y="2175420"/>
            <a:ext cx="6705600" cy="769441"/>
          </a:xfrm>
          <a:prstGeom prst="rect">
            <a:avLst/>
          </a:prstGeom>
          <a:noFill/>
        </p:spPr>
        <p:txBody>
          <a:bodyPr wrap="square" rtlCol="0">
            <a:spAutoFit/>
          </a:bodyPr>
          <a:lstStyle/>
          <a:p>
            <a:r>
              <a:rPr lang="en-US" sz="4400" dirty="0">
                <a:solidFill>
                  <a:schemeClr val="bg1"/>
                </a:solidFill>
                <a:latin typeface="Arial" panose="020B0604020202020204" pitchFamily="34" charset="0"/>
                <a:cs typeface="Arial" panose="020B0604020202020204" pitchFamily="34" charset="0"/>
              </a:rPr>
              <a:t>Sal Orsini</a:t>
            </a:r>
          </a:p>
        </p:txBody>
      </p:sp>
      <p:sp>
        <p:nvSpPr>
          <p:cNvPr id="6" name="TextBox 5">
            <a:extLst>
              <a:ext uri="{FF2B5EF4-FFF2-40B4-BE49-F238E27FC236}">
                <a16:creationId xmlns:a16="http://schemas.microsoft.com/office/drawing/2014/main" id="{96F93B40-9B17-48DC-9CBE-31476079B2C5}"/>
              </a:ext>
            </a:extLst>
          </p:cNvPr>
          <p:cNvSpPr txBox="1"/>
          <p:nvPr/>
        </p:nvSpPr>
        <p:spPr>
          <a:xfrm>
            <a:off x="5158731" y="3105834"/>
            <a:ext cx="3600450" cy="646331"/>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Executive Director, </a:t>
            </a:r>
          </a:p>
          <a:p>
            <a:r>
              <a:rPr lang="en-US" dirty="0">
                <a:solidFill>
                  <a:schemeClr val="bg1"/>
                </a:solidFill>
                <a:latin typeface="Arial" panose="020B0604020202020204" pitchFamily="34" charset="0"/>
                <a:cs typeface="Arial" panose="020B0604020202020204" pitchFamily="34" charset="0"/>
              </a:rPr>
              <a:t>Global Supply Management</a:t>
            </a:r>
          </a:p>
        </p:txBody>
      </p:sp>
      <p:sp>
        <p:nvSpPr>
          <p:cNvPr id="11" name="TextBox 10">
            <a:extLst>
              <a:ext uri="{FF2B5EF4-FFF2-40B4-BE49-F238E27FC236}">
                <a16:creationId xmlns:a16="http://schemas.microsoft.com/office/drawing/2014/main" id="{DB55F9B1-6256-4D5E-BF2A-382EFFE92615}"/>
              </a:ext>
            </a:extLst>
          </p:cNvPr>
          <p:cNvSpPr txBox="1"/>
          <p:nvPr/>
        </p:nvSpPr>
        <p:spPr>
          <a:xfrm>
            <a:off x="8343900" y="4307833"/>
            <a:ext cx="3600450" cy="1446550"/>
          </a:xfrm>
          <a:prstGeom prst="rect">
            <a:avLst/>
          </a:prstGeom>
          <a:noFill/>
        </p:spPr>
        <p:txBody>
          <a:bodyPr wrap="square" rtlCol="0">
            <a:spAutoFit/>
          </a:bodyPr>
          <a:lstStyle/>
          <a:p>
            <a:r>
              <a:rPr lang="en-US" sz="4400" b="1" dirty="0">
                <a:solidFill>
                  <a:schemeClr val="bg2">
                    <a:lumMod val="25000"/>
                  </a:schemeClr>
                </a:solidFill>
                <a:latin typeface="Arial" panose="020B0604020202020204" pitchFamily="34" charset="0"/>
                <a:cs typeface="Arial" panose="020B0604020202020204" pitchFamily="34" charset="0"/>
              </a:rPr>
              <a:t>State of the Business</a:t>
            </a:r>
          </a:p>
        </p:txBody>
      </p:sp>
      <p:pic>
        <p:nvPicPr>
          <p:cNvPr id="2" name="Picture 1">
            <a:extLst>
              <a:ext uri="{FF2B5EF4-FFF2-40B4-BE49-F238E27FC236}">
                <a16:creationId xmlns:a16="http://schemas.microsoft.com/office/drawing/2014/main" id="{C870253B-EA1A-4FD7-82BA-C0115724C9D6}"/>
              </a:ext>
            </a:extLst>
          </p:cNvPr>
          <p:cNvPicPr>
            <a:picLocks/>
          </p:cNvPicPr>
          <p:nvPr/>
        </p:nvPicPr>
        <p:blipFill rotWithShape="1">
          <a:blip r:embed="rId4">
            <a:extLst>
              <a:ext uri="{BEBA8EAE-BF5A-486C-A8C5-ECC9F3942E4B}">
                <a14:imgProps xmlns:a14="http://schemas.microsoft.com/office/drawing/2010/main">
                  <a14:imgLayer r:embed="rId5">
                    <a14:imgEffect>
                      <a14:sharpenSoften amount="50000"/>
                    </a14:imgEffect>
                    <a14:imgEffect>
                      <a14:colorTemperature colorTemp="5100"/>
                    </a14:imgEffect>
                    <a14:imgEffect>
                      <a14:saturation sat="95000"/>
                    </a14:imgEffect>
                  </a14:imgLayer>
                </a14:imgProps>
              </a:ext>
            </a:extLst>
          </a:blip>
          <a:srcRect l="1" t="-2" r="-266" b="17727"/>
          <a:stretch/>
        </p:blipFill>
        <p:spPr>
          <a:xfrm>
            <a:off x="-217106" y="911274"/>
            <a:ext cx="4389120" cy="4389120"/>
          </a:xfrm>
          <a:prstGeom prst="flowChartConnector">
            <a:avLst/>
          </a:prstGeom>
        </p:spPr>
      </p:pic>
      <p:pic>
        <p:nvPicPr>
          <p:cNvPr id="9" name="Picture 8">
            <a:extLst>
              <a:ext uri="{FF2B5EF4-FFF2-40B4-BE49-F238E27FC236}">
                <a16:creationId xmlns:a16="http://schemas.microsoft.com/office/drawing/2014/main" id="{CF1DDEF0-0DC9-4F4C-86ED-9EF564EFCBAE}"/>
              </a:ext>
            </a:extLst>
          </p:cNvPr>
          <p:cNvPicPr>
            <a:picLocks noChangeAspect="1"/>
          </p:cNvPicPr>
          <p:nvPr/>
        </p:nvPicPr>
        <p:blipFill>
          <a:blip r:embed="rId6">
            <a:extLst>
              <a:ext uri="{28A0092B-C50C-407E-A947-70E740481C1C}">
                <a14:useLocalDpi xmlns:a14="http://schemas.microsoft.com/office/drawing/2010/main" val="0"/>
              </a:ext>
            </a:extLst>
          </a:blip>
          <a:srcRect t="1741" b="1741"/>
          <a:stretch/>
        </p:blipFill>
        <p:spPr>
          <a:xfrm>
            <a:off x="-700515" y="516037"/>
            <a:ext cx="5556555" cy="5412229"/>
          </a:xfrm>
          <a:prstGeom prst="rect">
            <a:avLst/>
          </a:prstGeom>
        </p:spPr>
      </p:pic>
    </p:spTree>
    <p:extLst>
      <p:ext uri="{BB962C8B-B14F-4D97-AF65-F5344CB8AC3E}">
        <p14:creationId xmlns:p14="http://schemas.microsoft.com/office/powerpoint/2010/main" val="2576945874"/>
      </p:ext>
    </p:extLst>
  </p:cSld>
  <p:clrMapOvr>
    <a:masterClrMapping/>
  </p:clrMapOvr>
  <mc:AlternateContent xmlns:mc="http://schemas.openxmlformats.org/markup-compatibility/2006" xmlns:p14="http://schemas.microsoft.com/office/powerpoint/2010/main">
    <mc:Choice Requires="p14">
      <p:transition spd="med" p14:dur="700" advTm="21431">
        <p:fade/>
      </p:transition>
    </mc:Choice>
    <mc:Fallback xmlns="">
      <p:transition spd="med" advTm="21431">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rashing Waves | Sang H. Han Fine Art">
            <a:extLst>
              <a:ext uri="{FF2B5EF4-FFF2-40B4-BE49-F238E27FC236}">
                <a16:creationId xmlns:a16="http://schemas.microsoft.com/office/drawing/2014/main" id="{6083A939-57C5-4044-8DA2-0942D27186AE}"/>
              </a:ext>
            </a:extLst>
          </p:cNvPr>
          <p:cNvPicPr>
            <a:picLocks noChangeAspect="1" noChangeArrowheads="1"/>
          </p:cNvPicPr>
          <p:nvPr/>
        </p:nvPicPr>
        <p:blipFill rotWithShape="1">
          <a:blip r:embed="rId4">
            <a:alphaModFix amt="30000"/>
            <a:extLst>
              <a:ext uri="{28A0092B-C50C-407E-A947-70E740481C1C}">
                <a14:useLocalDpi xmlns:a14="http://schemas.microsoft.com/office/drawing/2010/main" val="0"/>
              </a:ext>
            </a:extLst>
          </a:blip>
          <a:srcRect t="21394" b="21394"/>
          <a:stretch/>
        </p:blipFill>
        <p:spPr bwMode="auto">
          <a:xfrm>
            <a:off x="0" y="-1"/>
            <a:ext cx="12191999"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16C6368F-BED5-4FFD-9CEA-8F758891A3C4}"/>
              </a:ext>
            </a:extLst>
          </p:cNvPr>
          <p:cNvGrpSpPr/>
          <p:nvPr/>
        </p:nvGrpSpPr>
        <p:grpSpPr>
          <a:xfrm>
            <a:off x="2111654" y="1902804"/>
            <a:ext cx="8508349" cy="3049847"/>
            <a:chOff x="2111654" y="1902804"/>
            <a:chExt cx="8508349" cy="3049847"/>
          </a:xfrm>
        </p:grpSpPr>
        <p:sp>
          <p:nvSpPr>
            <p:cNvPr id="3" name="TextBox 2">
              <a:extLst>
                <a:ext uri="{FF2B5EF4-FFF2-40B4-BE49-F238E27FC236}">
                  <a16:creationId xmlns:a16="http://schemas.microsoft.com/office/drawing/2014/main" id="{7D014C58-277D-4CF8-99A0-6DA045910951}"/>
                </a:ext>
              </a:extLst>
            </p:cNvPr>
            <p:cNvSpPr txBox="1"/>
            <p:nvPr/>
          </p:nvSpPr>
          <p:spPr>
            <a:xfrm>
              <a:off x="2111654" y="3013659"/>
              <a:ext cx="8508349" cy="1938992"/>
            </a:xfrm>
            <a:prstGeom prst="rect">
              <a:avLst/>
            </a:prstGeom>
            <a:noFill/>
          </p:spPr>
          <p:txBody>
            <a:bodyPr wrap="square" rtlCol="0">
              <a:spAutoFit/>
            </a:bodyPr>
            <a:lstStyle/>
            <a:p>
              <a:r>
                <a:rPr lang="en-US" sz="6000" b="1" i="1" dirty="0">
                  <a:solidFill>
                    <a:srgbClr val="DC0202"/>
                  </a:solidFill>
                </a:rPr>
                <a:t>Much More Than a “Headwind”</a:t>
              </a:r>
            </a:p>
          </p:txBody>
        </p:sp>
        <p:grpSp>
          <p:nvGrpSpPr>
            <p:cNvPr id="2" name="Group 1">
              <a:extLst>
                <a:ext uri="{FF2B5EF4-FFF2-40B4-BE49-F238E27FC236}">
                  <a16:creationId xmlns:a16="http://schemas.microsoft.com/office/drawing/2014/main" id="{7D99BB14-831F-49A3-9CD8-EEA9EACF1071}"/>
                </a:ext>
              </a:extLst>
            </p:cNvPr>
            <p:cNvGrpSpPr/>
            <p:nvPr/>
          </p:nvGrpSpPr>
          <p:grpSpPr>
            <a:xfrm>
              <a:off x="2111654" y="1902804"/>
              <a:ext cx="8508349" cy="1077461"/>
              <a:chOff x="2523068" y="1902804"/>
              <a:chExt cx="8508349" cy="1077461"/>
            </a:xfrm>
          </p:grpSpPr>
          <p:sp>
            <p:nvSpPr>
              <p:cNvPr id="4" name="TextBox 3">
                <a:extLst>
                  <a:ext uri="{FF2B5EF4-FFF2-40B4-BE49-F238E27FC236}">
                    <a16:creationId xmlns:a16="http://schemas.microsoft.com/office/drawing/2014/main" id="{6B444B25-44A9-43FC-860B-8C6AC1C8B1E5}"/>
                  </a:ext>
                </a:extLst>
              </p:cNvPr>
              <p:cNvSpPr txBox="1"/>
              <p:nvPr/>
            </p:nvSpPr>
            <p:spPr>
              <a:xfrm>
                <a:off x="2523068" y="1902804"/>
                <a:ext cx="8508349" cy="1015663"/>
              </a:xfrm>
              <a:prstGeom prst="rect">
                <a:avLst/>
              </a:prstGeom>
              <a:noFill/>
            </p:spPr>
            <p:txBody>
              <a:bodyPr wrap="square" rtlCol="0">
                <a:spAutoFit/>
              </a:bodyPr>
              <a:lstStyle/>
              <a:p>
                <a:r>
                  <a:rPr lang="en-US" sz="6000" b="1" dirty="0">
                    <a:solidFill>
                      <a:srgbClr val="DC0202"/>
                    </a:solidFill>
                    <a:latin typeface="+mj-lt"/>
                    <a:ea typeface="LF_Kai"/>
                    <a:cs typeface="+mj-cs"/>
                  </a:rPr>
                  <a:t>2020 Presented </a:t>
                </a:r>
              </a:p>
            </p:txBody>
          </p:sp>
          <p:cxnSp>
            <p:nvCxnSpPr>
              <p:cNvPr id="5" name="Straight Connector 4">
                <a:extLst>
                  <a:ext uri="{FF2B5EF4-FFF2-40B4-BE49-F238E27FC236}">
                    <a16:creationId xmlns:a16="http://schemas.microsoft.com/office/drawing/2014/main" id="{D9CCC53F-2BEB-4BD8-ABB5-4A1F287E9374}"/>
                  </a:ext>
                </a:extLst>
              </p:cNvPr>
              <p:cNvCxnSpPr>
                <a:cxnSpLocks/>
              </p:cNvCxnSpPr>
              <p:nvPr/>
            </p:nvCxnSpPr>
            <p:spPr bwMode="auto">
              <a:xfrm>
                <a:off x="2590802" y="2980265"/>
                <a:ext cx="8331200" cy="0"/>
              </a:xfrm>
              <a:prstGeom prst="line">
                <a:avLst/>
              </a:prstGeom>
              <a:noFill/>
              <a:ln w="44450" cap="flat" cmpd="sng" algn="ctr">
                <a:solidFill>
                  <a:schemeClr val="tx1">
                    <a:lumMod val="75000"/>
                    <a:lumOff val="25000"/>
                  </a:schemeClr>
                </a:solidFill>
                <a:prstDash val="solid"/>
                <a:round/>
                <a:headEnd type="none" w="med" len="med"/>
                <a:tailEnd type="none" w="med" len="med"/>
              </a:ln>
              <a:effectLst/>
            </p:spPr>
          </p:cxnSp>
        </p:grpSp>
      </p:grpSp>
    </p:spTree>
    <p:custDataLst>
      <p:tags r:id="rId1"/>
    </p:custDataLst>
    <p:extLst>
      <p:ext uri="{BB962C8B-B14F-4D97-AF65-F5344CB8AC3E}">
        <p14:creationId xmlns:p14="http://schemas.microsoft.com/office/powerpoint/2010/main" val="3509131177"/>
      </p:ext>
    </p:extLst>
  </p:cSld>
  <p:clrMapOvr>
    <a:masterClrMapping/>
  </p:clrMapOvr>
  <mc:AlternateContent xmlns:mc="http://schemas.openxmlformats.org/markup-compatibility/2006" xmlns:p14="http://schemas.microsoft.com/office/powerpoint/2010/main">
    <mc:Choice Requires="p14">
      <p:transition spd="med" p14:dur="700" advTm="25913">
        <p:fade/>
      </p:transition>
    </mc:Choice>
    <mc:Fallback xmlns="">
      <p:transition spd="med" advTm="2591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rashing Waves | Sang H. Han Fine Art">
            <a:extLst>
              <a:ext uri="{FF2B5EF4-FFF2-40B4-BE49-F238E27FC236}">
                <a16:creationId xmlns:a16="http://schemas.microsoft.com/office/drawing/2014/main" id="{6083A939-57C5-4044-8DA2-0942D27186AE}"/>
              </a:ext>
            </a:extLst>
          </p:cNvPr>
          <p:cNvPicPr>
            <a:picLocks noChangeAspect="1" noChangeArrowheads="1"/>
          </p:cNvPicPr>
          <p:nvPr/>
        </p:nvPicPr>
        <p:blipFill rotWithShape="1">
          <a:blip r:embed="rId4">
            <a:alphaModFix amt="30000"/>
            <a:extLst>
              <a:ext uri="{28A0092B-C50C-407E-A947-70E740481C1C}">
                <a14:useLocalDpi xmlns:a14="http://schemas.microsoft.com/office/drawing/2010/main" val="0"/>
              </a:ext>
            </a:extLst>
          </a:blip>
          <a:srcRect t="21394" b="21394"/>
          <a:stretch/>
        </p:blipFill>
        <p:spPr bwMode="auto">
          <a:xfrm>
            <a:off x="0" y="0"/>
            <a:ext cx="12191999"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B609CE08-80BC-4EC3-ADFC-09568E676CC1}"/>
              </a:ext>
            </a:extLst>
          </p:cNvPr>
          <p:cNvGrpSpPr/>
          <p:nvPr/>
        </p:nvGrpSpPr>
        <p:grpSpPr>
          <a:xfrm>
            <a:off x="1911632" y="1945605"/>
            <a:ext cx="9753596" cy="2192212"/>
            <a:chOff x="1911632" y="1945605"/>
            <a:chExt cx="9753596" cy="2192212"/>
          </a:xfrm>
        </p:grpSpPr>
        <p:sp>
          <p:nvSpPr>
            <p:cNvPr id="5" name="TextBox 4">
              <a:extLst>
                <a:ext uri="{FF2B5EF4-FFF2-40B4-BE49-F238E27FC236}">
                  <a16:creationId xmlns:a16="http://schemas.microsoft.com/office/drawing/2014/main" id="{831CCB88-B62D-41B6-833A-FD33AF68735C}"/>
                </a:ext>
              </a:extLst>
            </p:cNvPr>
            <p:cNvSpPr txBox="1"/>
            <p:nvPr/>
          </p:nvSpPr>
          <p:spPr>
            <a:xfrm>
              <a:off x="1911632" y="3122154"/>
              <a:ext cx="9753596" cy="1015663"/>
            </a:xfrm>
            <a:prstGeom prst="rect">
              <a:avLst/>
            </a:prstGeom>
            <a:noFill/>
          </p:spPr>
          <p:txBody>
            <a:bodyPr wrap="square" rtlCol="0">
              <a:spAutoFit/>
            </a:bodyPr>
            <a:lstStyle/>
            <a:p>
              <a:r>
                <a:rPr lang="en-US" sz="6000" b="1" i="1" dirty="0">
                  <a:solidFill>
                    <a:srgbClr val="DC0202"/>
                  </a:solidFill>
                  <a:latin typeface="+mj-lt"/>
                  <a:ea typeface="LF_Kai"/>
                  <a:cs typeface="+mj-cs"/>
                </a:rPr>
                <a:t>We Have Not Experienced</a:t>
              </a:r>
            </a:p>
          </p:txBody>
        </p:sp>
        <p:grpSp>
          <p:nvGrpSpPr>
            <p:cNvPr id="4" name="Group 3">
              <a:extLst>
                <a:ext uri="{FF2B5EF4-FFF2-40B4-BE49-F238E27FC236}">
                  <a16:creationId xmlns:a16="http://schemas.microsoft.com/office/drawing/2014/main" id="{4C42BCCA-EAC5-413D-9735-CC504CA4FD94}"/>
                </a:ext>
              </a:extLst>
            </p:cNvPr>
            <p:cNvGrpSpPr/>
            <p:nvPr/>
          </p:nvGrpSpPr>
          <p:grpSpPr>
            <a:xfrm>
              <a:off x="1911632" y="1945605"/>
              <a:ext cx="9554654" cy="1034660"/>
              <a:chOff x="2438403" y="1945605"/>
              <a:chExt cx="9554654" cy="1034660"/>
            </a:xfrm>
          </p:grpSpPr>
          <p:sp>
            <p:nvSpPr>
              <p:cNvPr id="3" name="TextBox 2">
                <a:extLst>
                  <a:ext uri="{FF2B5EF4-FFF2-40B4-BE49-F238E27FC236}">
                    <a16:creationId xmlns:a16="http://schemas.microsoft.com/office/drawing/2014/main" id="{7D014C58-277D-4CF8-99A0-6DA045910951}"/>
                  </a:ext>
                </a:extLst>
              </p:cNvPr>
              <p:cNvSpPr txBox="1"/>
              <p:nvPr/>
            </p:nvSpPr>
            <p:spPr>
              <a:xfrm>
                <a:off x="2438403" y="1945605"/>
                <a:ext cx="8957732" cy="1015663"/>
              </a:xfrm>
              <a:prstGeom prst="rect">
                <a:avLst/>
              </a:prstGeom>
              <a:noFill/>
            </p:spPr>
            <p:txBody>
              <a:bodyPr wrap="square" rtlCol="0">
                <a:spAutoFit/>
              </a:bodyPr>
              <a:lstStyle/>
              <a:p>
                <a:r>
                  <a:rPr lang="en-US" sz="6000" b="1" dirty="0">
                    <a:solidFill>
                      <a:srgbClr val="DC0202"/>
                    </a:solidFill>
                    <a:latin typeface="+mj-lt"/>
                    <a:ea typeface="LF_Kai"/>
                    <a:cs typeface="+mj-cs"/>
                  </a:rPr>
                  <a:t>Unprecedented Times</a:t>
                </a:r>
              </a:p>
            </p:txBody>
          </p:sp>
          <p:cxnSp>
            <p:nvCxnSpPr>
              <p:cNvPr id="6" name="Straight Connector 5">
                <a:extLst>
                  <a:ext uri="{FF2B5EF4-FFF2-40B4-BE49-F238E27FC236}">
                    <a16:creationId xmlns:a16="http://schemas.microsoft.com/office/drawing/2014/main" id="{85C6A2C2-883E-4CFC-8E3C-AD2F916CB3C7}"/>
                  </a:ext>
                </a:extLst>
              </p:cNvPr>
              <p:cNvCxnSpPr>
                <a:cxnSpLocks/>
              </p:cNvCxnSpPr>
              <p:nvPr/>
            </p:nvCxnSpPr>
            <p:spPr bwMode="auto">
              <a:xfrm>
                <a:off x="2590802" y="2980265"/>
                <a:ext cx="9402255" cy="0"/>
              </a:xfrm>
              <a:prstGeom prst="line">
                <a:avLst/>
              </a:prstGeom>
              <a:noFill/>
              <a:ln w="44450" cap="flat" cmpd="sng" algn="ctr">
                <a:solidFill>
                  <a:schemeClr val="tx1">
                    <a:lumMod val="75000"/>
                    <a:lumOff val="25000"/>
                  </a:schemeClr>
                </a:solidFill>
                <a:prstDash val="solid"/>
                <a:round/>
                <a:headEnd type="none" w="med" len="med"/>
                <a:tailEnd type="none" w="med" len="med"/>
              </a:ln>
              <a:effectLst/>
            </p:spPr>
          </p:cxnSp>
        </p:grpSp>
      </p:grpSp>
    </p:spTree>
    <p:custDataLst>
      <p:tags r:id="rId1"/>
    </p:custDataLst>
    <p:extLst>
      <p:ext uri="{BB962C8B-B14F-4D97-AF65-F5344CB8AC3E}">
        <p14:creationId xmlns:p14="http://schemas.microsoft.com/office/powerpoint/2010/main" val="1609342717"/>
      </p:ext>
    </p:extLst>
  </p:cSld>
  <p:clrMapOvr>
    <a:masterClrMapping/>
  </p:clrMapOvr>
  <mc:AlternateContent xmlns:mc="http://schemas.openxmlformats.org/markup-compatibility/2006" xmlns:p14="http://schemas.microsoft.com/office/powerpoint/2010/main">
    <mc:Choice Requires="p14">
      <p:transition spd="med" p14:dur="700" advTm="28142">
        <p:fade/>
      </p:transition>
    </mc:Choice>
    <mc:Fallback xmlns="">
      <p:transition spd="med" advTm="2814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inancial stock market graph background , technology screen ...">
            <a:extLst>
              <a:ext uri="{FF2B5EF4-FFF2-40B4-BE49-F238E27FC236}">
                <a16:creationId xmlns:a16="http://schemas.microsoft.com/office/drawing/2014/main" id="{82EEC679-4134-4E0D-8E6D-E7929C712002}"/>
              </a:ext>
            </a:extLst>
          </p:cNvPr>
          <p:cNvPicPr>
            <a:picLocks noChangeAspect="1" noChangeArrowheads="1"/>
          </p:cNvPicPr>
          <p:nvPr/>
        </p:nvPicPr>
        <p:blipFill rotWithShape="1">
          <a:blip r:embed="rId4">
            <a:alphaModFix amt="75000"/>
            <a:extLst>
              <a:ext uri="{28A0092B-C50C-407E-A947-70E740481C1C}">
                <a14:useLocalDpi xmlns:a14="http://schemas.microsoft.com/office/drawing/2010/main" val="0"/>
              </a:ext>
            </a:extLst>
          </a:blip>
          <a:srcRect b="15558"/>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90B7B30-0916-4588-9ADA-11191BCA3379}"/>
              </a:ext>
            </a:extLst>
          </p:cNvPr>
          <p:cNvSpPr>
            <a:spLocks noGrp="1"/>
          </p:cNvSpPr>
          <p:nvPr>
            <p:ph type="title"/>
          </p:nvPr>
        </p:nvSpPr>
        <p:spPr/>
        <p:txBody>
          <a:bodyPr/>
          <a:lstStyle/>
          <a:p>
            <a:r>
              <a:rPr lang="en-US" dirty="0">
                <a:solidFill>
                  <a:schemeClr val="bg1"/>
                </a:solidFill>
              </a:rPr>
              <a:t>Business / Financial Phases</a:t>
            </a:r>
          </a:p>
        </p:txBody>
      </p:sp>
      <p:grpSp>
        <p:nvGrpSpPr>
          <p:cNvPr id="15" name="Group 14">
            <a:extLst>
              <a:ext uri="{FF2B5EF4-FFF2-40B4-BE49-F238E27FC236}">
                <a16:creationId xmlns:a16="http://schemas.microsoft.com/office/drawing/2014/main" id="{7EF1D7E8-DC37-4540-BD41-B26918727135}"/>
              </a:ext>
            </a:extLst>
          </p:cNvPr>
          <p:cNvGrpSpPr/>
          <p:nvPr/>
        </p:nvGrpSpPr>
        <p:grpSpPr>
          <a:xfrm>
            <a:off x="3723104" y="3007248"/>
            <a:ext cx="4536914" cy="1315092"/>
            <a:chOff x="3723104" y="3007248"/>
            <a:chExt cx="4536914" cy="1315092"/>
          </a:xfrm>
        </p:grpSpPr>
        <p:sp>
          <p:nvSpPr>
            <p:cNvPr id="4" name="Parallelogram 3">
              <a:extLst>
                <a:ext uri="{FF2B5EF4-FFF2-40B4-BE49-F238E27FC236}">
                  <a16:creationId xmlns:a16="http://schemas.microsoft.com/office/drawing/2014/main" id="{C0196C29-7E23-4EB5-9A9A-DF2F2EE90DAD}"/>
                </a:ext>
              </a:extLst>
            </p:cNvPr>
            <p:cNvSpPr/>
            <p:nvPr/>
          </p:nvSpPr>
          <p:spPr bwMode="auto">
            <a:xfrm>
              <a:off x="3858083" y="3007248"/>
              <a:ext cx="4246515" cy="1315092"/>
            </a:xfrm>
            <a:prstGeom prst="parallelogram">
              <a:avLst/>
            </a:prstGeom>
            <a:solidFill>
              <a:schemeClr val="tx1">
                <a:lumMod val="75000"/>
                <a:lumOff val="25000"/>
              </a:schemeClr>
            </a:solidFill>
            <a:ln w="63500" cap="flat" cmpd="sng" algn="ctr">
              <a:solidFill>
                <a:schemeClr val="bg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algn="ctr" eaLnBrk="0" fontAlgn="base" hangingPunct="0">
                <a:spcBef>
                  <a:spcPct val="50000"/>
                </a:spcBef>
                <a:spcAft>
                  <a:spcPct val="0"/>
                </a:spcAft>
              </a:pPr>
              <a:endParaRPr lang="en-US" sz="1100">
                <a:latin typeface="Arial" charset="0"/>
              </a:endParaRPr>
            </a:p>
          </p:txBody>
        </p:sp>
        <p:sp>
          <p:nvSpPr>
            <p:cNvPr id="5" name="Parallelogram 4">
              <a:extLst>
                <a:ext uri="{FF2B5EF4-FFF2-40B4-BE49-F238E27FC236}">
                  <a16:creationId xmlns:a16="http://schemas.microsoft.com/office/drawing/2014/main" id="{F65A71B3-3F6E-4340-BEA5-BDCD548768C8}"/>
                </a:ext>
              </a:extLst>
            </p:cNvPr>
            <p:cNvSpPr/>
            <p:nvPr/>
          </p:nvSpPr>
          <p:spPr bwMode="auto">
            <a:xfrm>
              <a:off x="3723104" y="3186345"/>
              <a:ext cx="4536914" cy="966953"/>
            </a:xfrm>
            <a:prstGeom prst="parallelogram">
              <a:avLst/>
            </a:prstGeom>
            <a:solidFill>
              <a:srgbClr val="FFA000"/>
            </a:solidFill>
            <a:ln w="63500" cap="flat" cmpd="sng" algn="ctr">
              <a:solidFill>
                <a:schemeClr val="tx1">
                  <a:lumMod val="75000"/>
                  <a:lumOff val="25000"/>
                </a:schemeClr>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37B7908F-86D1-4895-90F8-68E3BF90E412}"/>
                </a:ext>
              </a:extLst>
            </p:cNvPr>
            <p:cNvSpPr txBox="1"/>
            <p:nvPr/>
          </p:nvSpPr>
          <p:spPr>
            <a:xfrm>
              <a:off x="4136123" y="3064630"/>
              <a:ext cx="3690434" cy="1200329"/>
            </a:xfrm>
            <a:prstGeom prst="rect">
              <a:avLst/>
            </a:prstGeom>
            <a:noFill/>
          </p:spPr>
          <p:txBody>
            <a:bodyPr wrap="none" rtlCol="0">
              <a:spAutoFit/>
            </a:bodyPr>
            <a:lstStyle>
              <a:defPPr>
                <a:defRPr lang="en-US"/>
              </a:defPPr>
              <a:lvl1pPr>
                <a:defRPr sz="9600" b="1" i="1" spc="533">
                  <a:solidFill>
                    <a:srgbClr val="FF0000"/>
                  </a:solidFill>
                  <a:latin typeface="Univers LT Pro 47 Lt Cn" panose="020B0703030502020204" pitchFamily="34" charset="77"/>
                </a:defRPr>
              </a:lvl1pPr>
            </a:lstStyle>
            <a:p>
              <a:r>
                <a:rPr lang="en-US" sz="7200" dirty="0">
                  <a:solidFill>
                    <a:schemeClr val="bg1"/>
                  </a:solidFill>
                </a:rPr>
                <a:t>Recover</a:t>
              </a:r>
            </a:p>
          </p:txBody>
        </p:sp>
      </p:grpSp>
      <p:grpSp>
        <p:nvGrpSpPr>
          <p:cNvPr id="3" name="Group 2">
            <a:extLst>
              <a:ext uri="{FF2B5EF4-FFF2-40B4-BE49-F238E27FC236}">
                <a16:creationId xmlns:a16="http://schemas.microsoft.com/office/drawing/2014/main" id="{431F7F2F-A67E-4476-8B40-569871944BAF}"/>
              </a:ext>
            </a:extLst>
          </p:cNvPr>
          <p:cNvGrpSpPr/>
          <p:nvPr/>
        </p:nvGrpSpPr>
        <p:grpSpPr>
          <a:xfrm>
            <a:off x="192741" y="1475827"/>
            <a:ext cx="4536914" cy="1315092"/>
            <a:chOff x="192741" y="1475827"/>
            <a:chExt cx="4536914" cy="1315092"/>
          </a:xfrm>
        </p:grpSpPr>
        <p:sp>
          <p:nvSpPr>
            <p:cNvPr id="8" name="Parallelogram 7">
              <a:extLst>
                <a:ext uri="{FF2B5EF4-FFF2-40B4-BE49-F238E27FC236}">
                  <a16:creationId xmlns:a16="http://schemas.microsoft.com/office/drawing/2014/main" id="{2F89D803-F70E-4097-A65D-D5A1D133DD4C}"/>
                </a:ext>
              </a:extLst>
            </p:cNvPr>
            <p:cNvSpPr/>
            <p:nvPr/>
          </p:nvSpPr>
          <p:spPr bwMode="auto">
            <a:xfrm>
              <a:off x="335759" y="1475827"/>
              <a:ext cx="4246515" cy="1315092"/>
            </a:xfrm>
            <a:prstGeom prst="parallelogram">
              <a:avLst/>
            </a:prstGeom>
            <a:solidFill>
              <a:schemeClr val="tx1">
                <a:lumMod val="75000"/>
                <a:lumOff val="25000"/>
              </a:schemeClr>
            </a:solidFill>
            <a:ln w="63500" cap="flat" cmpd="sng" algn="ctr">
              <a:solidFill>
                <a:schemeClr val="bg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a:ln>
                  <a:noFill/>
                </a:ln>
                <a:solidFill>
                  <a:schemeClr val="tx1"/>
                </a:solidFill>
                <a:effectLst/>
                <a:latin typeface="Arial" charset="0"/>
              </a:endParaRPr>
            </a:p>
          </p:txBody>
        </p:sp>
        <p:sp>
          <p:nvSpPr>
            <p:cNvPr id="10" name="Parallelogram 9">
              <a:extLst>
                <a:ext uri="{FF2B5EF4-FFF2-40B4-BE49-F238E27FC236}">
                  <a16:creationId xmlns:a16="http://schemas.microsoft.com/office/drawing/2014/main" id="{41F5230F-0385-4AD0-BC1F-B809AF805C79}"/>
                </a:ext>
              </a:extLst>
            </p:cNvPr>
            <p:cNvSpPr/>
            <p:nvPr/>
          </p:nvSpPr>
          <p:spPr bwMode="auto">
            <a:xfrm>
              <a:off x="192741" y="1650124"/>
              <a:ext cx="4536914" cy="966953"/>
            </a:xfrm>
            <a:prstGeom prst="parallelogram">
              <a:avLst/>
            </a:prstGeom>
            <a:solidFill>
              <a:schemeClr val="accent1"/>
            </a:solidFill>
            <a:ln w="63500" cap="flat" cmpd="sng" algn="ctr">
              <a:solidFill>
                <a:schemeClr val="tx1">
                  <a:lumMod val="75000"/>
                  <a:lumOff val="25000"/>
                </a:schemeClr>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758AAE88-4A3A-4678-8B7F-830575DBCAA1}"/>
                </a:ext>
              </a:extLst>
            </p:cNvPr>
            <p:cNvSpPr txBox="1"/>
            <p:nvPr/>
          </p:nvSpPr>
          <p:spPr>
            <a:xfrm>
              <a:off x="1122144" y="1533209"/>
              <a:ext cx="2673745" cy="1200329"/>
            </a:xfrm>
            <a:prstGeom prst="rect">
              <a:avLst/>
            </a:prstGeom>
            <a:noFill/>
          </p:spPr>
          <p:txBody>
            <a:bodyPr wrap="none" rtlCol="0">
              <a:spAutoFit/>
            </a:bodyPr>
            <a:lstStyle>
              <a:defPPr>
                <a:defRPr lang="en-US"/>
              </a:defPPr>
              <a:lvl1pPr>
                <a:defRPr sz="7200" b="1" i="1" spc="533">
                  <a:solidFill>
                    <a:srgbClr val="FF0000"/>
                  </a:solidFill>
                  <a:latin typeface="Univers LT Pro 47 Lt Cn" panose="020B0703030502020204" pitchFamily="34" charset="77"/>
                </a:defRPr>
              </a:lvl1pPr>
            </a:lstStyle>
            <a:p>
              <a:r>
                <a:rPr lang="en-US" dirty="0">
                  <a:solidFill>
                    <a:schemeClr val="bg1"/>
                  </a:solidFill>
                </a:rPr>
                <a:t>React</a:t>
              </a:r>
            </a:p>
          </p:txBody>
        </p:sp>
      </p:grpSp>
      <p:grpSp>
        <p:nvGrpSpPr>
          <p:cNvPr id="16" name="Group 15">
            <a:extLst>
              <a:ext uri="{FF2B5EF4-FFF2-40B4-BE49-F238E27FC236}">
                <a16:creationId xmlns:a16="http://schemas.microsoft.com/office/drawing/2014/main" id="{F0CE051D-0F99-4ECA-88E6-2B997F554EC0}"/>
              </a:ext>
            </a:extLst>
          </p:cNvPr>
          <p:cNvGrpSpPr/>
          <p:nvPr/>
        </p:nvGrpSpPr>
        <p:grpSpPr>
          <a:xfrm>
            <a:off x="7268540" y="4573014"/>
            <a:ext cx="4536914" cy="1315092"/>
            <a:chOff x="7268540" y="4573014"/>
            <a:chExt cx="4536914" cy="1315092"/>
          </a:xfrm>
        </p:grpSpPr>
        <p:sp>
          <p:nvSpPr>
            <p:cNvPr id="7" name="Parallelogram 6">
              <a:extLst>
                <a:ext uri="{FF2B5EF4-FFF2-40B4-BE49-F238E27FC236}">
                  <a16:creationId xmlns:a16="http://schemas.microsoft.com/office/drawing/2014/main" id="{317A9D6C-C60E-490C-A7BE-FBFD5980F040}"/>
                </a:ext>
              </a:extLst>
            </p:cNvPr>
            <p:cNvSpPr/>
            <p:nvPr/>
          </p:nvSpPr>
          <p:spPr bwMode="auto">
            <a:xfrm>
              <a:off x="7413740" y="4573014"/>
              <a:ext cx="4246515" cy="1315092"/>
            </a:xfrm>
            <a:prstGeom prst="parallelogram">
              <a:avLst/>
            </a:prstGeom>
            <a:solidFill>
              <a:schemeClr val="tx1">
                <a:lumMod val="75000"/>
                <a:lumOff val="25000"/>
              </a:schemeClr>
            </a:solidFill>
            <a:ln w="63500" cap="flat" cmpd="sng" algn="ctr">
              <a:solidFill>
                <a:schemeClr val="bg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algn="ctr" eaLnBrk="0" fontAlgn="base" hangingPunct="0">
                <a:spcBef>
                  <a:spcPct val="50000"/>
                </a:spcBef>
                <a:spcAft>
                  <a:spcPct val="0"/>
                </a:spcAft>
              </a:pPr>
              <a:endParaRPr lang="en-US" sz="1100">
                <a:latin typeface="Arial" charset="0"/>
              </a:endParaRPr>
            </a:p>
          </p:txBody>
        </p:sp>
        <p:grpSp>
          <p:nvGrpSpPr>
            <p:cNvPr id="12" name="Group 11">
              <a:extLst>
                <a:ext uri="{FF2B5EF4-FFF2-40B4-BE49-F238E27FC236}">
                  <a16:creationId xmlns:a16="http://schemas.microsoft.com/office/drawing/2014/main" id="{164116D4-B64C-44EA-B104-518B6D6FFCFA}"/>
                </a:ext>
              </a:extLst>
            </p:cNvPr>
            <p:cNvGrpSpPr/>
            <p:nvPr/>
          </p:nvGrpSpPr>
          <p:grpSpPr>
            <a:xfrm>
              <a:off x="7268540" y="4630396"/>
              <a:ext cx="4536914" cy="1200329"/>
              <a:chOff x="7268540" y="4630396"/>
              <a:chExt cx="4536914" cy="1200329"/>
            </a:xfrm>
          </p:grpSpPr>
          <p:sp>
            <p:nvSpPr>
              <p:cNvPr id="13" name="Parallelogram 12">
                <a:extLst>
                  <a:ext uri="{FF2B5EF4-FFF2-40B4-BE49-F238E27FC236}">
                    <a16:creationId xmlns:a16="http://schemas.microsoft.com/office/drawing/2014/main" id="{EFACCE82-49B8-4795-A9E5-E04E861AF2EA}"/>
                  </a:ext>
                </a:extLst>
              </p:cNvPr>
              <p:cNvSpPr/>
              <p:nvPr/>
            </p:nvSpPr>
            <p:spPr bwMode="auto">
              <a:xfrm>
                <a:off x="7268540" y="4747083"/>
                <a:ext cx="4536914" cy="966953"/>
              </a:xfrm>
              <a:prstGeom prst="parallelogram">
                <a:avLst/>
              </a:prstGeom>
              <a:solidFill>
                <a:srgbClr val="00B050"/>
              </a:solidFill>
              <a:ln w="63500" cap="flat" cmpd="sng" algn="ctr">
                <a:solidFill>
                  <a:schemeClr val="tx1">
                    <a:lumMod val="75000"/>
                    <a:lumOff val="25000"/>
                  </a:schemeClr>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a:ln>
                    <a:noFill/>
                  </a:ln>
                  <a:solidFill>
                    <a:schemeClr val="tx1"/>
                  </a:solidFill>
                  <a:effectLst/>
                  <a:latin typeface="Arial" charset="0"/>
                </a:endParaRPr>
              </a:p>
            </p:txBody>
          </p:sp>
          <p:sp>
            <p:nvSpPr>
              <p:cNvPr id="14" name="TextBox 13">
                <a:extLst>
                  <a:ext uri="{FF2B5EF4-FFF2-40B4-BE49-F238E27FC236}">
                    <a16:creationId xmlns:a16="http://schemas.microsoft.com/office/drawing/2014/main" id="{C7F8D38B-8ECF-4260-A394-F2933D04CE16}"/>
                  </a:ext>
                </a:extLst>
              </p:cNvPr>
              <p:cNvSpPr txBox="1"/>
              <p:nvPr/>
            </p:nvSpPr>
            <p:spPr>
              <a:xfrm>
                <a:off x="7878498" y="4630396"/>
                <a:ext cx="3316998" cy="1200329"/>
              </a:xfrm>
              <a:prstGeom prst="rect">
                <a:avLst/>
              </a:prstGeom>
              <a:noFill/>
            </p:spPr>
            <p:txBody>
              <a:bodyPr wrap="none" rtlCol="0">
                <a:spAutoFit/>
              </a:bodyPr>
              <a:lstStyle>
                <a:defPPr>
                  <a:defRPr lang="en-US"/>
                </a:defPPr>
                <a:lvl1pPr>
                  <a:defRPr sz="7200" b="1" i="1" spc="533">
                    <a:solidFill>
                      <a:srgbClr val="FF0000"/>
                    </a:solidFill>
                    <a:latin typeface="Univers LT Pro 47 Lt Cn" panose="020B0703030502020204" pitchFamily="34" charset="77"/>
                  </a:defRPr>
                </a:lvl1pPr>
              </a:lstStyle>
              <a:p>
                <a:r>
                  <a:rPr lang="en-US" dirty="0">
                    <a:solidFill>
                      <a:schemeClr val="bg1"/>
                    </a:solidFill>
                  </a:rPr>
                  <a:t>Reality</a:t>
                </a:r>
              </a:p>
            </p:txBody>
          </p:sp>
        </p:grpSp>
      </p:grpSp>
    </p:spTree>
    <p:custDataLst>
      <p:tags r:id="rId1"/>
    </p:custDataLst>
    <p:extLst>
      <p:ext uri="{BB962C8B-B14F-4D97-AF65-F5344CB8AC3E}">
        <p14:creationId xmlns:p14="http://schemas.microsoft.com/office/powerpoint/2010/main" val="3884236147"/>
      </p:ext>
    </p:extLst>
  </p:cSld>
  <p:clrMapOvr>
    <a:masterClrMapping/>
  </p:clrMapOvr>
  <mc:AlternateContent xmlns:mc="http://schemas.openxmlformats.org/markup-compatibility/2006" xmlns:p14="http://schemas.microsoft.com/office/powerpoint/2010/main">
    <mc:Choice Requires="p14">
      <p:transition spd="med" p14:dur="700" advTm="41470">
        <p:fade/>
      </p:transition>
    </mc:Choice>
    <mc:Fallback xmlns="">
      <p:transition spd="med" advTm="4147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nodeType="afterEffect">
                                  <p:stCondLst>
                                    <p:cond delay="5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750"/>
                                        <p:tgtEl>
                                          <p:spTgt spid="15"/>
                                        </p:tgtEl>
                                      </p:cBhvr>
                                    </p:animEffect>
                                  </p:childTnLst>
                                </p:cTn>
                              </p:par>
                            </p:childTnLst>
                          </p:cTn>
                        </p:par>
                        <p:par>
                          <p:cTn id="12" fill="hold">
                            <p:stCondLst>
                              <p:cond delay="2000"/>
                            </p:stCondLst>
                            <p:childTnLst>
                              <p:par>
                                <p:cTn id="13" presetID="10" presetClass="entr" presetSubtype="0" fill="hold" nodeType="after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inancial stock market graph background , technology screen ...">
            <a:extLst>
              <a:ext uri="{FF2B5EF4-FFF2-40B4-BE49-F238E27FC236}">
                <a16:creationId xmlns:a16="http://schemas.microsoft.com/office/drawing/2014/main" id="{82EEC679-4134-4E0D-8E6D-E7929C712002}"/>
              </a:ext>
            </a:extLst>
          </p:cNvPr>
          <p:cNvPicPr>
            <a:picLocks noChangeAspect="1" noChangeArrowheads="1"/>
          </p:cNvPicPr>
          <p:nvPr/>
        </p:nvPicPr>
        <p:blipFill rotWithShape="1">
          <a:blip r:embed="rId3">
            <a:alphaModFix amt="75000"/>
            <a:extLst>
              <a:ext uri="{28A0092B-C50C-407E-A947-70E740481C1C}">
                <a14:useLocalDpi xmlns:a14="http://schemas.microsoft.com/office/drawing/2010/main" val="0"/>
              </a:ext>
            </a:extLst>
          </a:blip>
          <a:srcRect b="15558"/>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90B7B30-0916-4588-9ADA-11191BCA3379}"/>
              </a:ext>
            </a:extLst>
          </p:cNvPr>
          <p:cNvSpPr>
            <a:spLocks noGrp="1"/>
          </p:cNvSpPr>
          <p:nvPr>
            <p:ph type="title"/>
          </p:nvPr>
        </p:nvSpPr>
        <p:spPr/>
        <p:txBody>
          <a:bodyPr/>
          <a:lstStyle/>
          <a:p>
            <a:r>
              <a:rPr lang="en-US" dirty="0">
                <a:solidFill>
                  <a:schemeClr val="bg1"/>
                </a:solidFill>
              </a:rPr>
              <a:t>Business / Financial Phases</a:t>
            </a:r>
          </a:p>
        </p:txBody>
      </p:sp>
      <p:grpSp>
        <p:nvGrpSpPr>
          <p:cNvPr id="5" name="Group 4">
            <a:extLst>
              <a:ext uri="{FF2B5EF4-FFF2-40B4-BE49-F238E27FC236}">
                <a16:creationId xmlns:a16="http://schemas.microsoft.com/office/drawing/2014/main" id="{07ABD893-0BEB-4AF4-BDAE-DB7418D7CAC4}"/>
              </a:ext>
            </a:extLst>
          </p:cNvPr>
          <p:cNvGrpSpPr/>
          <p:nvPr/>
        </p:nvGrpSpPr>
        <p:grpSpPr>
          <a:xfrm>
            <a:off x="1202702" y="1475827"/>
            <a:ext cx="9749547" cy="4533087"/>
            <a:chOff x="308853" y="1475827"/>
            <a:chExt cx="9749547" cy="4533087"/>
          </a:xfrm>
        </p:grpSpPr>
        <p:grpSp>
          <p:nvGrpSpPr>
            <p:cNvPr id="18" name="Group 17">
              <a:extLst>
                <a:ext uri="{FF2B5EF4-FFF2-40B4-BE49-F238E27FC236}">
                  <a16:creationId xmlns:a16="http://schemas.microsoft.com/office/drawing/2014/main" id="{F46CFE9E-4A7A-47FE-8D03-200DB755EDBB}"/>
                </a:ext>
              </a:extLst>
            </p:cNvPr>
            <p:cNvGrpSpPr/>
            <p:nvPr/>
          </p:nvGrpSpPr>
          <p:grpSpPr>
            <a:xfrm>
              <a:off x="391881" y="2423886"/>
              <a:ext cx="9666519" cy="3585028"/>
              <a:chOff x="391881" y="2423886"/>
              <a:chExt cx="9666519" cy="3585028"/>
            </a:xfrm>
          </p:grpSpPr>
          <p:sp>
            <p:nvSpPr>
              <p:cNvPr id="7" name="Parallelogram 6">
                <a:extLst>
                  <a:ext uri="{FF2B5EF4-FFF2-40B4-BE49-F238E27FC236}">
                    <a16:creationId xmlns:a16="http://schemas.microsoft.com/office/drawing/2014/main" id="{317A9D6C-C60E-490C-A7BE-FBFD5980F040}"/>
                  </a:ext>
                </a:extLst>
              </p:cNvPr>
              <p:cNvSpPr/>
              <p:nvPr/>
            </p:nvSpPr>
            <p:spPr bwMode="auto">
              <a:xfrm>
                <a:off x="391881" y="2423886"/>
                <a:ext cx="9666519" cy="3585028"/>
              </a:xfrm>
              <a:prstGeom prst="parallelogram">
                <a:avLst>
                  <a:gd name="adj" fmla="val 29858"/>
                </a:avLst>
              </a:prstGeom>
              <a:solidFill>
                <a:schemeClr val="tx1">
                  <a:lumMod val="75000"/>
                  <a:lumOff val="25000"/>
                </a:schemeClr>
              </a:solidFill>
              <a:ln w="63500" cap="flat" cmpd="sng" algn="ctr">
                <a:solidFill>
                  <a:schemeClr val="bg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171450" indent="-171450" algn="ctr" eaLnBrk="0" fontAlgn="base" hangingPunct="0">
                  <a:spcBef>
                    <a:spcPct val="50000"/>
                  </a:spcBef>
                  <a:spcAft>
                    <a:spcPct val="0"/>
                  </a:spcAft>
                  <a:buFont typeface="Arial" panose="020B0604020202020204" pitchFamily="34" charset="0"/>
                  <a:buChar char="•"/>
                </a:pPr>
                <a:endParaRPr lang="en-US" sz="1100" dirty="0">
                  <a:latin typeface="Arial" charset="0"/>
                </a:endParaRPr>
              </a:p>
            </p:txBody>
          </p:sp>
          <p:sp>
            <p:nvSpPr>
              <p:cNvPr id="3" name="TextBox 2">
                <a:extLst>
                  <a:ext uri="{FF2B5EF4-FFF2-40B4-BE49-F238E27FC236}">
                    <a16:creationId xmlns:a16="http://schemas.microsoft.com/office/drawing/2014/main" id="{CE7B4830-4358-4F05-942E-DE6BFC2A8C58}"/>
                  </a:ext>
                </a:extLst>
              </p:cNvPr>
              <p:cNvSpPr txBox="1"/>
              <p:nvPr/>
            </p:nvSpPr>
            <p:spPr>
              <a:xfrm>
                <a:off x="1402655" y="3141373"/>
                <a:ext cx="8469644" cy="2185214"/>
              </a:xfrm>
              <a:prstGeom prst="rect">
                <a:avLst/>
              </a:prstGeom>
              <a:noFill/>
            </p:spPr>
            <p:txBody>
              <a:bodyPr wrap="square" rtlCol="0">
                <a:spAutoFit/>
              </a:bodyPr>
              <a:lstStyle/>
              <a:p>
                <a:pPr marL="347663" indent="-347663">
                  <a:buFont typeface="Wingdings" panose="05000000000000000000" pitchFamily="2" charset="2"/>
                  <a:buChar char="§"/>
                </a:pPr>
                <a:r>
                  <a:rPr lang="en-US" sz="3400" b="1" dirty="0">
                    <a:solidFill>
                      <a:schemeClr val="bg1"/>
                    </a:solidFill>
                  </a:rPr>
                  <a:t>Work from Home Protocols</a:t>
                </a:r>
              </a:p>
              <a:p>
                <a:pPr marL="347663" indent="-347663">
                  <a:buFont typeface="Wingdings" panose="05000000000000000000" pitchFamily="2" charset="2"/>
                  <a:buChar char="§"/>
                </a:pPr>
                <a:r>
                  <a:rPr lang="en-US" sz="3400" b="1" dirty="0">
                    <a:solidFill>
                      <a:schemeClr val="bg1"/>
                    </a:solidFill>
                  </a:rPr>
                  <a:t>Orderly Manufacturing Shut-Downs</a:t>
                </a:r>
              </a:p>
              <a:p>
                <a:pPr marL="347663" indent="-347663">
                  <a:buFont typeface="Wingdings" panose="05000000000000000000" pitchFamily="2" charset="2"/>
                  <a:buChar char="§"/>
                </a:pPr>
                <a:r>
                  <a:rPr lang="en-US" sz="3400" b="1" dirty="0">
                    <a:solidFill>
                      <a:schemeClr val="bg1"/>
                    </a:solidFill>
                  </a:rPr>
                  <a:t>IT Infrastructure Reliance</a:t>
                </a:r>
              </a:p>
              <a:p>
                <a:pPr marL="347663" indent="-347663">
                  <a:buFont typeface="Wingdings" panose="05000000000000000000" pitchFamily="2" charset="2"/>
                  <a:buChar char="§"/>
                </a:pPr>
                <a:r>
                  <a:rPr lang="en-US" sz="3400" b="1" dirty="0">
                    <a:solidFill>
                      <a:schemeClr val="bg1"/>
                    </a:solidFill>
                  </a:rPr>
                  <a:t>Cash Management Top Priority</a:t>
                </a:r>
              </a:p>
            </p:txBody>
          </p:sp>
        </p:grpSp>
        <p:grpSp>
          <p:nvGrpSpPr>
            <p:cNvPr id="19" name="Group 18">
              <a:extLst>
                <a:ext uri="{FF2B5EF4-FFF2-40B4-BE49-F238E27FC236}">
                  <a16:creationId xmlns:a16="http://schemas.microsoft.com/office/drawing/2014/main" id="{155F29FC-A69D-405D-B971-3656828DBD94}"/>
                </a:ext>
              </a:extLst>
            </p:cNvPr>
            <p:cNvGrpSpPr/>
            <p:nvPr/>
          </p:nvGrpSpPr>
          <p:grpSpPr>
            <a:xfrm>
              <a:off x="308853" y="1475827"/>
              <a:ext cx="4536914" cy="1315092"/>
              <a:chOff x="308853" y="1475827"/>
              <a:chExt cx="4536914" cy="1315092"/>
            </a:xfrm>
          </p:grpSpPr>
          <p:sp>
            <p:nvSpPr>
              <p:cNvPr id="8" name="Parallelogram 7">
                <a:extLst>
                  <a:ext uri="{FF2B5EF4-FFF2-40B4-BE49-F238E27FC236}">
                    <a16:creationId xmlns:a16="http://schemas.microsoft.com/office/drawing/2014/main" id="{2F89D803-F70E-4097-A65D-D5A1D133DD4C}"/>
                  </a:ext>
                </a:extLst>
              </p:cNvPr>
              <p:cNvSpPr/>
              <p:nvPr/>
            </p:nvSpPr>
            <p:spPr bwMode="auto">
              <a:xfrm>
                <a:off x="451871" y="1475827"/>
                <a:ext cx="4246515" cy="1315092"/>
              </a:xfrm>
              <a:prstGeom prst="parallelogram">
                <a:avLst/>
              </a:prstGeom>
              <a:solidFill>
                <a:schemeClr val="tx1">
                  <a:lumMod val="75000"/>
                  <a:lumOff val="25000"/>
                </a:schemeClr>
              </a:solidFill>
              <a:ln w="63500" cap="flat" cmpd="sng" algn="ctr">
                <a:solidFill>
                  <a:schemeClr val="bg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a:ln>
                    <a:noFill/>
                  </a:ln>
                  <a:solidFill>
                    <a:schemeClr val="tx1"/>
                  </a:solidFill>
                  <a:effectLst/>
                  <a:latin typeface="Arial" charset="0"/>
                </a:endParaRPr>
              </a:p>
            </p:txBody>
          </p:sp>
          <p:grpSp>
            <p:nvGrpSpPr>
              <p:cNvPr id="9" name="Group 8">
                <a:extLst>
                  <a:ext uri="{FF2B5EF4-FFF2-40B4-BE49-F238E27FC236}">
                    <a16:creationId xmlns:a16="http://schemas.microsoft.com/office/drawing/2014/main" id="{E0A5E1D6-9CBE-4DC2-B35D-6D8A9025C40A}"/>
                  </a:ext>
                </a:extLst>
              </p:cNvPr>
              <p:cNvGrpSpPr/>
              <p:nvPr/>
            </p:nvGrpSpPr>
            <p:grpSpPr>
              <a:xfrm>
                <a:off x="308853" y="1533209"/>
                <a:ext cx="4536914" cy="1200329"/>
                <a:chOff x="192741" y="1533209"/>
                <a:chExt cx="4536914" cy="1200329"/>
              </a:xfrm>
            </p:grpSpPr>
            <p:sp>
              <p:nvSpPr>
                <p:cNvPr id="10" name="Parallelogram 9">
                  <a:extLst>
                    <a:ext uri="{FF2B5EF4-FFF2-40B4-BE49-F238E27FC236}">
                      <a16:creationId xmlns:a16="http://schemas.microsoft.com/office/drawing/2014/main" id="{41F5230F-0385-4AD0-BC1F-B809AF805C79}"/>
                    </a:ext>
                  </a:extLst>
                </p:cNvPr>
                <p:cNvSpPr/>
                <p:nvPr/>
              </p:nvSpPr>
              <p:spPr bwMode="auto">
                <a:xfrm>
                  <a:off x="192741" y="1650124"/>
                  <a:ext cx="4536914" cy="966953"/>
                </a:xfrm>
                <a:prstGeom prst="parallelogram">
                  <a:avLst/>
                </a:prstGeom>
                <a:solidFill>
                  <a:schemeClr val="accent1"/>
                </a:solidFill>
                <a:ln w="63500" cap="flat" cmpd="sng" algn="ctr">
                  <a:solidFill>
                    <a:schemeClr val="tx1">
                      <a:lumMod val="75000"/>
                      <a:lumOff val="25000"/>
                    </a:schemeClr>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758AAE88-4A3A-4678-8B7F-830575DBCAA1}"/>
                    </a:ext>
                  </a:extLst>
                </p:cNvPr>
                <p:cNvSpPr txBox="1"/>
                <p:nvPr/>
              </p:nvSpPr>
              <p:spPr>
                <a:xfrm>
                  <a:off x="1122144" y="1533209"/>
                  <a:ext cx="2673745" cy="1200329"/>
                </a:xfrm>
                <a:prstGeom prst="rect">
                  <a:avLst/>
                </a:prstGeom>
                <a:noFill/>
              </p:spPr>
              <p:txBody>
                <a:bodyPr wrap="none" rtlCol="0">
                  <a:spAutoFit/>
                </a:bodyPr>
                <a:lstStyle>
                  <a:defPPr>
                    <a:defRPr lang="en-US"/>
                  </a:defPPr>
                  <a:lvl1pPr>
                    <a:defRPr sz="7200" b="1" i="1" spc="533">
                      <a:solidFill>
                        <a:srgbClr val="FF0000"/>
                      </a:solidFill>
                      <a:latin typeface="Univers LT Pro 47 Lt Cn" panose="020B0703030502020204" pitchFamily="34" charset="77"/>
                    </a:defRPr>
                  </a:lvl1pPr>
                </a:lstStyle>
                <a:p>
                  <a:r>
                    <a:rPr lang="en-US" dirty="0">
                      <a:solidFill>
                        <a:schemeClr val="bg1"/>
                      </a:solidFill>
                    </a:rPr>
                    <a:t>React</a:t>
                  </a:r>
                </a:p>
              </p:txBody>
            </p:sp>
          </p:grpSp>
        </p:grpSp>
      </p:grpSp>
    </p:spTree>
    <p:extLst>
      <p:ext uri="{BB962C8B-B14F-4D97-AF65-F5344CB8AC3E}">
        <p14:creationId xmlns:p14="http://schemas.microsoft.com/office/powerpoint/2010/main" val="3762415041"/>
      </p:ext>
    </p:extLst>
  </p:cSld>
  <p:clrMapOvr>
    <a:masterClrMapping/>
  </p:clrMapOvr>
  <mc:AlternateContent xmlns:mc="http://schemas.openxmlformats.org/markup-compatibility/2006" xmlns:p14="http://schemas.microsoft.com/office/powerpoint/2010/main">
    <mc:Choice Requires="p14">
      <p:transition spd="med" p14:dur="700" advTm="51176">
        <p:fade/>
      </p:transition>
    </mc:Choice>
    <mc:Fallback xmlns="">
      <p:transition spd="med" advTm="51176">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2692BB-6555-4A58-8BF3-5FDF0A3DBE71}"/>
              </a:ext>
            </a:extLst>
          </p:cNvPr>
          <p:cNvPicPr>
            <a:picLocks noChangeAspect="1"/>
          </p:cNvPicPr>
          <p:nvPr/>
        </p:nvPicPr>
        <p:blipFill>
          <a:blip r:embed="rId6">
            <a:alphaModFix amt="30000"/>
            <a:extLst>
              <a:ext uri="{BEBA8EAE-BF5A-486C-A8C5-ECC9F3942E4B}">
                <a14:imgProps xmlns:a14="http://schemas.microsoft.com/office/drawing/2010/main">
                  <a14:imgLayer r:embed="rId7">
                    <a14:imgEffect>
                      <a14:colorTemperature colorTemp="5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719413" y="898980"/>
            <a:ext cx="10711315" cy="5402027"/>
          </a:xfrm>
          <a:prstGeom prst="rect">
            <a:avLst/>
          </a:prstGeom>
        </p:spPr>
      </p:pic>
      <p:sp>
        <p:nvSpPr>
          <p:cNvPr id="13" name="Title 4">
            <a:extLst>
              <a:ext uri="{FF2B5EF4-FFF2-40B4-BE49-F238E27FC236}">
                <a16:creationId xmlns:a16="http://schemas.microsoft.com/office/drawing/2014/main" id="{4EAAF89A-8825-472F-8C9E-40239AE6ECEE}"/>
              </a:ext>
            </a:extLst>
          </p:cNvPr>
          <p:cNvSpPr txBox="1">
            <a:spLocks/>
          </p:cNvSpPr>
          <p:nvPr/>
        </p:nvSpPr>
        <p:spPr>
          <a:xfrm>
            <a:off x="520713" y="1205450"/>
            <a:ext cx="8511434" cy="456948"/>
          </a:xfrm>
          <a:prstGeom prst="rect">
            <a:avLst/>
          </a:prstGeom>
        </p:spPr>
        <p:txBody>
          <a:bodyPr/>
          <a:lstStyle>
            <a:lvl1pPr algn="l" defTabSz="935050" rtl="0" eaLnBrk="1" fontAlgn="base" hangingPunct="1">
              <a:lnSpc>
                <a:spcPts val="2563"/>
              </a:lnSpc>
              <a:spcBef>
                <a:spcPct val="0"/>
              </a:spcBef>
              <a:spcAft>
                <a:spcPct val="0"/>
              </a:spcAft>
              <a:defRPr b="1">
                <a:solidFill>
                  <a:schemeClr val="tx1"/>
                </a:solidFill>
                <a:latin typeface="+mj-lt"/>
                <a:ea typeface="LF_Kai"/>
                <a:cs typeface="+mj-cs"/>
              </a:defRPr>
            </a:lvl1pPr>
            <a:lvl2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2pPr>
            <a:lvl3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3pPr>
            <a:lvl4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4pPr>
            <a:lvl5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5pPr>
            <a:lvl6pPr marL="419943"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6pPr>
            <a:lvl7pPr marL="839887"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7pPr>
            <a:lvl8pPr marL="1259831"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8pPr>
            <a:lvl9pPr marL="1679774"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9pPr>
          </a:lstStyle>
          <a:p>
            <a:pPr>
              <a:lnSpc>
                <a:spcPct val="100000"/>
              </a:lnSpc>
            </a:pPr>
            <a:r>
              <a:rPr lang="en-US" sz="2400" kern="0" dirty="0"/>
              <a:t>Light Vehicle Production Unit Volume Y-o-Y Change %</a:t>
            </a:r>
            <a:endParaRPr lang="en-US" sz="2400" kern="0" dirty="0">
              <a:latin typeface="Arial" panose="020B0604020202020204" pitchFamily="34" charset="0"/>
              <a:ea typeface="LF_Kai" pitchFamily="65" charset="-120"/>
              <a:cs typeface="Arial" panose="020B0604020202020204" pitchFamily="34" charset="0"/>
            </a:endParaRPr>
          </a:p>
        </p:txBody>
      </p:sp>
      <p:sp>
        <p:nvSpPr>
          <p:cNvPr id="20" name="Title 4">
            <a:extLst>
              <a:ext uri="{FF2B5EF4-FFF2-40B4-BE49-F238E27FC236}">
                <a16:creationId xmlns:a16="http://schemas.microsoft.com/office/drawing/2014/main" id="{6F2747B8-98E2-48ED-BEE8-8419C1C61471}"/>
              </a:ext>
            </a:extLst>
          </p:cNvPr>
          <p:cNvSpPr txBox="1">
            <a:spLocks/>
          </p:cNvSpPr>
          <p:nvPr/>
        </p:nvSpPr>
        <p:spPr>
          <a:xfrm>
            <a:off x="94860" y="4776247"/>
            <a:ext cx="1504931" cy="623247"/>
          </a:xfrm>
          <a:prstGeom prst="rect">
            <a:avLst/>
          </a:prstGeom>
        </p:spPr>
        <p:txBody>
          <a:bodyPr/>
          <a:lstStyle>
            <a:lvl1pPr algn="l" defTabSz="935050" rtl="0" eaLnBrk="1" fontAlgn="base" hangingPunct="1">
              <a:lnSpc>
                <a:spcPts val="2563"/>
              </a:lnSpc>
              <a:spcBef>
                <a:spcPct val="0"/>
              </a:spcBef>
              <a:spcAft>
                <a:spcPct val="0"/>
              </a:spcAft>
              <a:defRPr b="1">
                <a:solidFill>
                  <a:schemeClr val="tx1"/>
                </a:solidFill>
                <a:latin typeface="+mj-lt"/>
                <a:ea typeface="LF_Kai"/>
                <a:cs typeface="+mj-cs"/>
              </a:defRPr>
            </a:lvl1pPr>
            <a:lvl2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2pPr>
            <a:lvl3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3pPr>
            <a:lvl4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4pPr>
            <a:lvl5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5pPr>
            <a:lvl6pPr marL="419943"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6pPr>
            <a:lvl7pPr marL="839887"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7pPr>
            <a:lvl8pPr marL="1259831"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8pPr>
            <a:lvl9pPr marL="1679774"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9pPr>
          </a:lstStyle>
          <a:p>
            <a:pPr>
              <a:lnSpc>
                <a:spcPct val="100000"/>
              </a:lnSpc>
            </a:pPr>
            <a:r>
              <a:rPr lang="en-US" sz="1600" i="1" kern="0"/>
              <a:t>1H 2020 vs 1H 2019</a:t>
            </a:r>
            <a:endParaRPr lang="en-US" sz="1600" i="1" kern="0">
              <a:latin typeface="Arial" panose="020B0604020202020204" pitchFamily="34" charset="0"/>
              <a:ea typeface="LF_Kai" pitchFamily="65" charset="-120"/>
              <a:cs typeface="Arial" panose="020B0604020202020204" pitchFamily="34" charset="0"/>
            </a:endParaRPr>
          </a:p>
        </p:txBody>
      </p:sp>
      <p:sp>
        <p:nvSpPr>
          <p:cNvPr id="21" name="Rectangle: Rounded Corners 20">
            <a:extLst>
              <a:ext uri="{FF2B5EF4-FFF2-40B4-BE49-F238E27FC236}">
                <a16:creationId xmlns:a16="http://schemas.microsoft.com/office/drawing/2014/main" id="{F068F005-18C2-47BE-A87D-4FC40A11D93A}"/>
              </a:ext>
            </a:extLst>
          </p:cNvPr>
          <p:cNvSpPr/>
          <p:nvPr/>
        </p:nvSpPr>
        <p:spPr bwMode="auto">
          <a:xfrm>
            <a:off x="1712805" y="2456819"/>
            <a:ext cx="1640366" cy="1957333"/>
          </a:xfrm>
          <a:prstGeom prst="roundRect">
            <a:avLst/>
          </a:prstGeom>
          <a:solidFill>
            <a:schemeClr val="tx1">
              <a:lumMod val="10000"/>
              <a:lumOff val="90000"/>
              <a:alpha val="49000"/>
            </a:schemeClr>
          </a:solidFill>
          <a:ln w="2857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a:ln>
                <a:noFill/>
              </a:ln>
              <a:solidFill>
                <a:schemeClr val="tx1"/>
              </a:solidFill>
              <a:effectLst/>
              <a:latin typeface="Arial" charset="0"/>
            </a:endParaRPr>
          </a:p>
        </p:txBody>
      </p:sp>
      <p:sp>
        <p:nvSpPr>
          <p:cNvPr id="16" name="Title 4">
            <a:extLst>
              <a:ext uri="{FF2B5EF4-FFF2-40B4-BE49-F238E27FC236}">
                <a16:creationId xmlns:a16="http://schemas.microsoft.com/office/drawing/2014/main" id="{E9999ABD-6B35-43E3-875C-FD1AD980C3F6}"/>
              </a:ext>
            </a:extLst>
          </p:cNvPr>
          <p:cNvSpPr txBox="1">
            <a:spLocks/>
          </p:cNvSpPr>
          <p:nvPr/>
        </p:nvSpPr>
        <p:spPr>
          <a:xfrm>
            <a:off x="2495347" y="5448560"/>
            <a:ext cx="7354956" cy="815064"/>
          </a:xfrm>
          <a:prstGeom prst="rect">
            <a:avLst/>
          </a:prstGeom>
        </p:spPr>
        <p:txBody>
          <a:bodyPr/>
          <a:lstStyle>
            <a:lvl1pPr algn="l" defTabSz="935050" rtl="0" eaLnBrk="1" fontAlgn="base" hangingPunct="1">
              <a:lnSpc>
                <a:spcPts val="2563"/>
              </a:lnSpc>
              <a:spcBef>
                <a:spcPct val="0"/>
              </a:spcBef>
              <a:spcAft>
                <a:spcPct val="0"/>
              </a:spcAft>
              <a:defRPr b="1">
                <a:solidFill>
                  <a:schemeClr val="tx1"/>
                </a:solidFill>
                <a:latin typeface="+mj-lt"/>
                <a:ea typeface="LF_Kai"/>
                <a:cs typeface="+mj-cs"/>
              </a:defRPr>
            </a:lvl1pPr>
            <a:lvl2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2pPr>
            <a:lvl3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3pPr>
            <a:lvl4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4pPr>
            <a:lvl5pPr algn="l" defTabSz="935050" rtl="0" eaLnBrk="1" fontAlgn="base" hangingPunct="1">
              <a:lnSpc>
                <a:spcPts val="2563"/>
              </a:lnSpc>
              <a:spcBef>
                <a:spcPct val="0"/>
              </a:spcBef>
              <a:spcAft>
                <a:spcPct val="0"/>
              </a:spcAft>
              <a:defRPr b="1">
                <a:solidFill>
                  <a:schemeClr val="tx1"/>
                </a:solidFill>
                <a:latin typeface="Arial" charset="0"/>
                <a:ea typeface="LF_Kai" pitchFamily="65" charset="-120"/>
              </a:defRPr>
            </a:lvl5pPr>
            <a:lvl6pPr marL="419943"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6pPr>
            <a:lvl7pPr marL="839887"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7pPr>
            <a:lvl8pPr marL="1259831"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8pPr>
            <a:lvl9pPr marL="1679774" algn="l" defTabSz="936124" rtl="0" eaLnBrk="1" fontAlgn="base" hangingPunct="1">
              <a:lnSpc>
                <a:spcPts val="2561"/>
              </a:lnSpc>
              <a:spcBef>
                <a:spcPct val="0"/>
              </a:spcBef>
              <a:spcAft>
                <a:spcPct val="0"/>
              </a:spcAft>
              <a:defRPr>
                <a:solidFill>
                  <a:schemeClr val="tx2"/>
                </a:solidFill>
                <a:latin typeface="Arial" charset="0"/>
                <a:ea typeface="LF_Kai" pitchFamily="65" charset="-120"/>
              </a:defRPr>
            </a:lvl9pPr>
          </a:lstStyle>
          <a:p>
            <a:pPr algn="ctr">
              <a:lnSpc>
                <a:spcPct val="100000"/>
              </a:lnSpc>
            </a:pPr>
            <a:r>
              <a:rPr lang="en-US" sz="2800" kern="0" dirty="0">
                <a:solidFill>
                  <a:srgbClr val="C00000"/>
                </a:solidFill>
              </a:rPr>
              <a:t>Industry Production Disruption Drove</a:t>
            </a:r>
          </a:p>
          <a:p>
            <a:pPr algn="ctr">
              <a:lnSpc>
                <a:spcPct val="100000"/>
              </a:lnSpc>
            </a:pPr>
            <a:r>
              <a:rPr lang="en-US" sz="2800" kern="0" dirty="0">
                <a:solidFill>
                  <a:srgbClr val="C00000"/>
                </a:solidFill>
              </a:rPr>
              <a:t>Significant Revenue Decline in 1H 2020</a:t>
            </a:r>
            <a:endParaRPr lang="en-US" sz="2800" kern="0" dirty="0">
              <a:solidFill>
                <a:srgbClr val="C00000"/>
              </a:solidFill>
              <a:latin typeface="Arial" panose="020B0604020202020204" pitchFamily="34" charset="0"/>
              <a:ea typeface="LF_Kai" pitchFamily="65" charset="-120"/>
              <a:cs typeface="Arial" panose="020B0604020202020204" pitchFamily="34" charset="0"/>
            </a:endParaRPr>
          </a:p>
        </p:txBody>
      </p:sp>
      <p:sp>
        <p:nvSpPr>
          <p:cNvPr id="14" name="TextBox 27">
            <a:extLst>
              <a:ext uri="{FF2B5EF4-FFF2-40B4-BE49-F238E27FC236}">
                <a16:creationId xmlns:a16="http://schemas.microsoft.com/office/drawing/2014/main" id="{D8764074-E6EF-433E-B36A-D74D0A923739}"/>
              </a:ext>
            </a:extLst>
          </p:cNvPr>
          <p:cNvSpPr txBox="1">
            <a:spLocks noChangeArrowheads="1"/>
          </p:cNvSpPr>
          <p:nvPr/>
        </p:nvSpPr>
        <p:spPr bwMode="auto">
          <a:xfrm>
            <a:off x="10417996" y="5991444"/>
            <a:ext cx="1774004" cy="39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1000">
                <a:solidFill>
                  <a:schemeClr val="tx1"/>
                </a:solidFill>
                <a:latin typeface="Arial" pitchFamily="34" charset="0"/>
                <a:ea typeface="LF_Kai" pitchFamily="65" charset="-120"/>
              </a:defRPr>
            </a:lvl1pPr>
            <a:lvl2pPr marL="742950" indent="-285750" eaLnBrk="0" hangingPunct="0">
              <a:defRPr sz="1000">
                <a:solidFill>
                  <a:schemeClr val="tx1"/>
                </a:solidFill>
                <a:latin typeface="Arial" pitchFamily="34" charset="0"/>
                <a:ea typeface="LF_Kai" pitchFamily="65" charset="-120"/>
              </a:defRPr>
            </a:lvl2pPr>
            <a:lvl3pPr marL="1143000" indent="-228600" eaLnBrk="0" hangingPunct="0">
              <a:defRPr sz="1000">
                <a:solidFill>
                  <a:schemeClr val="tx1"/>
                </a:solidFill>
                <a:latin typeface="Arial" pitchFamily="34" charset="0"/>
                <a:ea typeface="LF_Kai" pitchFamily="65" charset="-120"/>
              </a:defRPr>
            </a:lvl3pPr>
            <a:lvl4pPr marL="1600200" indent="-228600" eaLnBrk="0" hangingPunct="0">
              <a:defRPr sz="1000">
                <a:solidFill>
                  <a:schemeClr val="tx1"/>
                </a:solidFill>
                <a:latin typeface="Arial" pitchFamily="34" charset="0"/>
                <a:ea typeface="LF_Kai" pitchFamily="65" charset="-120"/>
              </a:defRPr>
            </a:lvl4pPr>
            <a:lvl5pPr marL="2057400" indent="-228600" eaLnBrk="0" hangingPunct="0">
              <a:defRPr sz="1000">
                <a:solidFill>
                  <a:schemeClr val="tx1"/>
                </a:solidFill>
                <a:latin typeface="Arial" pitchFamily="34" charset="0"/>
                <a:ea typeface="LF_Kai" pitchFamily="65" charset="-120"/>
              </a:defRPr>
            </a:lvl5pPr>
            <a:lvl6pPr marL="2514600" indent="-228600" eaLnBrk="0" fontAlgn="base" hangingPunct="0">
              <a:spcBef>
                <a:spcPct val="0"/>
              </a:spcBef>
              <a:spcAft>
                <a:spcPct val="0"/>
              </a:spcAft>
              <a:defRPr sz="1000">
                <a:solidFill>
                  <a:schemeClr val="tx1"/>
                </a:solidFill>
                <a:latin typeface="Arial" pitchFamily="34" charset="0"/>
                <a:ea typeface="LF_Kai" pitchFamily="65" charset="-120"/>
              </a:defRPr>
            </a:lvl6pPr>
            <a:lvl7pPr marL="2971800" indent="-228600" eaLnBrk="0" fontAlgn="base" hangingPunct="0">
              <a:spcBef>
                <a:spcPct val="0"/>
              </a:spcBef>
              <a:spcAft>
                <a:spcPct val="0"/>
              </a:spcAft>
              <a:defRPr sz="1000">
                <a:solidFill>
                  <a:schemeClr val="tx1"/>
                </a:solidFill>
                <a:latin typeface="Arial" pitchFamily="34" charset="0"/>
                <a:ea typeface="LF_Kai" pitchFamily="65" charset="-120"/>
              </a:defRPr>
            </a:lvl7pPr>
            <a:lvl8pPr marL="3429000" indent="-228600" eaLnBrk="0" fontAlgn="base" hangingPunct="0">
              <a:spcBef>
                <a:spcPct val="0"/>
              </a:spcBef>
              <a:spcAft>
                <a:spcPct val="0"/>
              </a:spcAft>
              <a:defRPr sz="1000">
                <a:solidFill>
                  <a:schemeClr val="tx1"/>
                </a:solidFill>
                <a:latin typeface="Arial" pitchFamily="34" charset="0"/>
                <a:ea typeface="LF_Kai" pitchFamily="65" charset="-120"/>
              </a:defRPr>
            </a:lvl8pPr>
            <a:lvl9pPr marL="3886200" indent="-228600" eaLnBrk="0" fontAlgn="base" hangingPunct="0">
              <a:spcBef>
                <a:spcPct val="0"/>
              </a:spcBef>
              <a:spcAft>
                <a:spcPct val="0"/>
              </a:spcAft>
              <a:defRPr sz="1000">
                <a:solidFill>
                  <a:schemeClr val="tx1"/>
                </a:solidFill>
                <a:latin typeface="Arial" pitchFamily="34" charset="0"/>
                <a:ea typeface="LF_Kai" pitchFamily="65" charset="-120"/>
              </a:defRPr>
            </a:lvl9pPr>
          </a:lstStyle>
          <a:p>
            <a:pPr marL="152396" indent="-152396" defTabSz="1219080"/>
            <a:r>
              <a:rPr lang="en-US" altLang="en-US" sz="933" i="1" dirty="0">
                <a:solidFill>
                  <a:srgbClr val="0C0C0C"/>
                </a:solidFill>
                <a:latin typeface="Arial" panose="020B0604020202020204"/>
              </a:rPr>
              <a:t>* EMEASA includes Europe and South America</a:t>
            </a:r>
          </a:p>
        </p:txBody>
      </p:sp>
      <p:sp>
        <p:nvSpPr>
          <p:cNvPr id="30" name="Rectangle: Rounded Corners 29">
            <a:extLst>
              <a:ext uri="{FF2B5EF4-FFF2-40B4-BE49-F238E27FC236}">
                <a16:creationId xmlns:a16="http://schemas.microsoft.com/office/drawing/2014/main" id="{DE903572-649B-43E6-ACE7-1ED0E52DB303}"/>
              </a:ext>
            </a:extLst>
          </p:cNvPr>
          <p:cNvSpPr/>
          <p:nvPr/>
        </p:nvSpPr>
        <p:spPr bwMode="auto">
          <a:xfrm>
            <a:off x="4984898" y="2456819"/>
            <a:ext cx="1640366" cy="1957333"/>
          </a:xfrm>
          <a:prstGeom prst="roundRect">
            <a:avLst/>
          </a:prstGeom>
          <a:solidFill>
            <a:schemeClr val="tx1">
              <a:lumMod val="10000"/>
              <a:lumOff val="90000"/>
              <a:alpha val="49000"/>
            </a:schemeClr>
          </a:solidFill>
          <a:ln w="2857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algn="ctr" eaLnBrk="0" fontAlgn="base" hangingPunct="0">
              <a:spcBef>
                <a:spcPct val="50000"/>
              </a:spcBef>
              <a:spcAft>
                <a:spcPct val="0"/>
              </a:spcAft>
            </a:pPr>
            <a:endParaRPr lang="en-US" sz="1100">
              <a:latin typeface="Arial" charset="0"/>
            </a:endParaRPr>
          </a:p>
        </p:txBody>
      </p:sp>
      <p:sp>
        <p:nvSpPr>
          <p:cNvPr id="31" name="Rectangle: Rounded Corners 30">
            <a:extLst>
              <a:ext uri="{FF2B5EF4-FFF2-40B4-BE49-F238E27FC236}">
                <a16:creationId xmlns:a16="http://schemas.microsoft.com/office/drawing/2014/main" id="{ED3FFD5D-1E9C-497E-926F-D62D0E4F46F9}"/>
              </a:ext>
            </a:extLst>
          </p:cNvPr>
          <p:cNvSpPr/>
          <p:nvPr/>
        </p:nvSpPr>
        <p:spPr bwMode="auto">
          <a:xfrm>
            <a:off x="9345846" y="2456819"/>
            <a:ext cx="1640366" cy="1957333"/>
          </a:xfrm>
          <a:prstGeom prst="roundRect">
            <a:avLst/>
          </a:prstGeom>
          <a:solidFill>
            <a:schemeClr val="tx1">
              <a:lumMod val="10000"/>
              <a:lumOff val="90000"/>
              <a:alpha val="49000"/>
            </a:schemeClr>
          </a:solidFill>
          <a:ln w="2857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algn="ctr" eaLnBrk="0" fontAlgn="base" hangingPunct="0">
              <a:spcBef>
                <a:spcPct val="50000"/>
              </a:spcBef>
              <a:spcAft>
                <a:spcPct val="0"/>
              </a:spcAft>
            </a:pPr>
            <a:endParaRPr lang="en-US" sz="1100">
              <a:latin typeface="Arial" charset="0"/>
            </a:endParaRPr>
          </a:p>
        </p:txBody>
      </p:sp>
      <p:sp>
        <p:nvSpPr>
          <p:cNvPr id="29" name="Title 1">
            <a:extLst>
              <a:ext uri="{FF2B5EF4-FFF2-40B4-BE49-F238E27FC236}">
                <a16:creationId xmlns:a16="http://schemas.microsoft.com/office/drawing/2014/main" id="{22BCE5D5-F635-45B7-ADB9-C0FE8E2C6BB1}"/>
              </a:ext>
            </a:extLst>
          </p:cNvPr>
          <p:cNvSpPr txBox="1">
            <a:spLocks/>
          </p:cNvSpPr>
          <p:nvPr/>
        </p:nvSpPr>
        <p:spPr>
          <a:xfrm>
            <a:off x="3458274" y="392757"/>
            <a:ext cx="7623941" cy="623248"/>
          </a:xfrm>
          <a:prstGeom prst="rect">
            <a:avLst/>
          </a:prstGeom>
        </p:spPr>
        <p:txBody>
          <a:bodyPr/>
          <a:lstStyle>
            <a:lvl1pPr algn="l" defTabSz="1246686" rtl="0" eaLnBrk="1" fontAlgn="base" hangingPunct="1">
              <a:lnSpc>
                <a:spcPts val="3417"/>
              </a:lnSpc>
              <a:spcBef>
                <a:spcPct val="0"/>
              </a:spcBef>
              <a:spcAft>
                <a:spcPct val="0"/>
              </a:spcAft>
              <a:defRPr b="1">
                <a:solidFill>
                  <a:schemeClr val="tx1"/>
                </a:solidFill>
                <a:latin typeface="+mj-lt"/>
                <a:ea typeface="LF_Kai"/>
                <a:cs typeface="+mj-cs"/>
              </a:defRPr>
            </a:lvl1pPr>
            <a:lvl2pPr algn="l" defTabSz="1246686" rtl="0" eaLnBrk="1" fontAlgn="base" hangingPunct="1">
              <a:lnSpc>
                <a:spcPts val="3417"/>
              </a:lnSpc>
              <a:spcBef>
                <a:spcPct val="0"/>
              </a:spcBef>
              <a:spcAft>
                <a:spcPct val="0"/>
              </a:spcAft>
              <a:defRPr b="1">
                <a:solidFill>
                  <a:schemeClr val="tx1"/>
                </a:solidFill>
                <a:latin typeface="Arial" charset="0"/>
                <a:ea typeface="LF_Kai" pitchFamily="65" charset="-120"/>
              </a:defRPr>
            </a:lvl2pPr>
            <a:lvl3pPr algn="l" defTabSz="1246686" rtl="0" eaLnBrk="1" fontAlgn="base" hangingPunct="1">
              <a:lnSpc>
                <a:spcPts val="3417"/>
              </a:lnSpc>
              <a:spcBef>
                <a:spcPct val="0"/>
              </a:spcBef>
              <a:spcAft>
                <a:spcPct val="0"/>
              </a:spcAft>
              <a:defRPr b="1">
                <a:solidFill>
                  <a:schemeClr val="tx1"/>
                </a:solidFill>
                <a:latin typeface="Arial" charset="0"/>
                <a:ea typeface="LF_Kai" pitchFamily="65" charset="-120"/>
              </a:defRPr>
            </a:lvl3pPr>
            <a:lvl4pPr algn="l" defTabSz="1246686" rtl="0" eaLnBrk="1" fontAlgn="base" hangingPunct="1">
              <a:lnSpc>
                <a:spcPts val="3417"/>
              </a:lnSpc>
              <a:spcBef>
                <a:spcPct val="0"/>
              </a:spcBef>
              <a:spcAft>
                <a:spcPct val="0"/>
              </a:spcAft>
              <a:defRPr b="1">
                <a:solidFill>
                  <a:schemeClr val="tx1"/>
                </a:solidFill>
                <a:latin typeface="Arial" charset="0"/>
                <a:ea typeface="LF_Kai" pitchFamily="65" charset="-120"/>
              </a:defRPr>
            </a:lvl4pPr>
            <a:lvl5pPr algn="l" defTabSz="1246686" rtl="0" eaLnBrk="1" fontAlgn="base" hangingPunct="1">
              <a:lnSpc>
                <a:spcPts val="3417"/>
              </a:lnSpc>
              <a:spcBef>
                <a:spcPct val="0"/>
              </a:spcBef>
              <a:spcAft>
                <a:spcPct val="0"/>
              </a:spcAft>
              <a:defRPr b="1">
                <a:solidFill>
                  <a:schemeClr val="tx1"/>
                </a:solidFill>
                <a:latin typeface="Arial" charset="0"/>
                <a:ea typeface="LF_Kai" pitchFamily="65" charset="-120"/>
              </a:defRPr>
            </a:lvl5pPr>
            <a:lvl6pPr marL="559903" algn="l" defTabSz="1248118" rtl="0" eaLnBrk="1" fontAlgn="base" hangingPunct="1">
              <a:lnSpc>
                <a:spcPts val="3415"/>
              </a:lnSpc>
              <a:spcBef>
                <a:spcPct val="0"/>
              </a:spcBef>
              <a:spcAft>
                <a:spcPct val="0"/>
              </a:spcAft>
              <a:defRPr>
                <a:solidFill>
                  <a:schemeClr val="tx2"/>
                </a:solidFill>
                <a:latin typeface="Arial" charset="0"/>
                <a:ea typeface="LF_Kai" pitchFamily="65" charset="-120"/>
              </a:defRPr>
            </a:lvl6pPr>
            <a:lvl7pPr marL="1119807" algn="l" defTabSz="1248118" rtl="0" eaLnBrk="1" fontAlgn="base" hangingPunct="1">
              <a:lnSpc>
                <a:spcPts val="3415"/>
              </a:lnSpc>
              <a:spcBef>
                <a:spcPct val="0"/>
              </a:spcBef>
              <a:spcAft>
                <a:spcPct val="0"/>
              </a:spcAft>
              <a:defRPr>
                <a:solidFill>
                  <a:schemeClr val="tx2"/>
                </a:solidFill>
                <a:latin typeface="Arial" charset="0"/>
                <a:ea typeface="LF_Kai" pitchFamily="65" charset="-120"/>
              </a:defRPr>
            </a:lvl7pPr>
            <a:lvl8pPr marL="1679711" algn="l" defTabSz="1248118" rtl="0" eaLnBrk="1" fontAlgn="base" hangingPunct="1">
              <a:lnSpc>
                <a:spcPts val="3415"/>
              </a:lnSpc>
              <a:spcBef>
                <a:spcPct val="0"/>
              </a:spcBef>
              <a:spcAft>
                <a:spcPct val="0"/>
              </a:spcAft>
              <a:defRPr>
                <a:solidFill>
                  <a:schemeClr val="tx2"/>
                </a:solidFill>
                <a:latin typeface="Arial" charset="0"/>
                <a:ea typeface="LF_Kai" pitchFamily="65" charset="-120"/>
              </a:defRPr>
            </a:lvl8pPr>
            <a:lvl9pPr marL="2239615" algn="l" defTabSz="1248118" rtl="0" eaLnBrk="1" fontAlgn="base" hangingPunct="1">
              <a:lnSpc>
                <a:spcPts val="3415"/>
              </a:lnSpc>
              <a:spcBef>
                <a:spcPct val="0"/>
              </a:spcBef>
              <a:spcAft>
                <a:spcPct val="0"/>
              </a:spcAft>
              <a:defRPr>
                <a:solidFill>
                  <a:schemeClr val="tx2"/>
                </a:solidFill>
                <a:latin typeface="Arial" charset="0"/>
                <a:ea typeface="LF_Kai" pitchFamily="65" charset="-120"/>
              </a:defRPr>
            </a:lvl9pPr>
          </a:lstStyle>
          <a:p>
            <a:r>
              <a:rPr lang="en-US" sz="3600" kern="0" dirty="0"/>
              <a:t>Unprecedented Environment</a:t>
            </a:r>
          </a:p>
        </p:txBody>
      </p:sp>
      <p:grpSp>
        <p:nvGrpSpPr>
          <p:cNvPr id="28" name="Group 27">
            <a:extLst>
              <a:ext uri="{FF2B5EF4-FFF2-40B4-BE49-F238E27FC236}">
                <a16:creationId xmlns:a16="http://schemas.microsoft.com/office/drawing/2014/main" id="{BA70DE02-C62B-4550-B5F7-0120516D75F2}"/>
              </a:ext>
            </a:extLst>
          </p:cNvPr>
          <p:cNvGrpSpPr/>
          <p:nvPr/>
        </p:nvGrpSpPr>
        <p:grpSpPr>
          <a:xfrm>
            <a:off x="553081" y="1801239"/>
            <a:ext cx="3608901" cy="3452533"/>
            <a:chOff x="414810" y="1350932"/>
            <a:chExt cx="2569839" cy="2589401"/>
          </a:xfrm>
        </p:grpSpPr>
        <p:graphicFrame>
          <p:nvGraphicFramePr>
            <p:cNvPr id="15" name="Chart 6">
              <a:extLst>
                <a:ext uri="{FF2B5EF4-FFF2-40B4-BE49-F238E27FC236}">
                  <a16:creationId xmlns:a16="http://schemas.microsoft.com/office/drawing/2014/main" id="{D2A02698-6E8E-4B31-9BC0-5168E6E4D502}"/>
                </a:ext>
              </a:extLst>
            </p:cNvPr>
            <p:cNvGraphicFramePr>
              <a:graphicFrameLocks/>
            </p:cNvGraphicFramePr>
            <p:nvPr>
              <p:custDataLst>
                <p:tags r:id="rId3"/>
              </p:custDataLst>
            </p:nvPr>
          </p:nvGraphicFramePr>
          <p:xfrm>
            <a:off x="414810" y="1681108"/>
            <a:ext cx="2501752" cy="1864274"/>
          </p:xfrm>
          <a:graphic>
            <a:graphicData uri="http://schemas.openxmlformats.org/drawingml/2006/chart">
              <c:chart xmlns:c="http://schemas.openxmlformats.org/drawingml/2006/chart" xmlns:r="http://schemas.openxmlformats.org/officeDocument/2006/relationships" r:id="rId8"/>
            </a:graphicData>
          </a:graphic>
        </p:graphicFrame>
        <p:grpSp>
          <p:nvGrpSpPr>
            <p:cNvPr id="4" name="Group 3">
              <a:extLst>
                <a:ext uri="{FF2B5EF4-FFF2-40B4-BE49-F238E27FC236}">
                  <a16:creationId xmlns:a16="http://schemas.microsoft.com/office/drawing/2014/main" id="{FCFC1B68-4215-4674-9585-E4AF766232BB}"/>
                </a:ext>
              </a:extLst>
            </p:cNvPr>
            <p:cNvGrpSpPr/>
            <p:nvPr/>
          </p:nvGrpSpPr>
          <p:grpSpPr>
            <a:xfrm>
              <a:off x="414810" y="1350932"/>
              <a:ext cx="2569839" cy="276999"/>
              <a:chOff x="414810" y="1350932"/>
              <a:chExt cx="2569839" cy="276999"/>
            </a:xfrm>
          </p:grpSpPr>
          <p:cxnSp>
            <p:nvCxnSpPr>
              <p:cNvPr id="7" name="Straight Connector 6">
                <a:extLst>
                  <a:ext uri="{FF2B5EF4-FFF2-40B4-BE49-F238E27FC236}">
                    <a16:creationId xmlns:a16="http://schemas.microsoft.com/office/drawing/2014/main" id="{E44E015E-8CA7-4B9B-8CA8-894F450058AB}"/>
                  </a:ext>
                </a:extLst>
              </p:cNvPr>
              <p:cNvCxnSpPr>
                <a:cxnSpLocks/>
              </p:cNvCxnSpPr>
              <p:nvPr/>
            </p:nvCxnSpPr>
            <p:spPr bwMode="auto">
              <a:xfrm>
                <a:off x="414810" y="1625874"/>
                <a:ext cx="2501752" cy="0"/>
              </a:xfrm>
              <a:prstGeom prst="line">
                <a:avLst/>
              </a:prstGeom>
              <a:noFill/>
              <a:ln w="15875" cap="flat" cmpd="sng" algn="ctr">
                <a:solidFill>
                  <a:srgbClr val="C00000"/>
                </a:solidFill>
                <a:prstDash val="solid"/>
                <a:round/>
                <a:headEnd type="none" w="sm" len="sm"/>
                <a:tailEnd type="none" w="sm" len="sm"/>
              </a:ln>
              <a:effectLst/>
            </p:spPr>
          </p:cxnSp>
          <p:sp>
            <p:nvSpPr>
              <p:cNvPr id="8" name="Rectangle 7">
                <a:extLst>
                  <a:ext uri="{FF2B5EF4-FFF2-40B4-BE49-F238E27FC236}">
                    <a16:creationId xmlns:a16="http://schemas.microsoft.com/office/drawing/2014/main" id="{19908DF2-4211-4497-9193-63449033F808}"/>
                  </a:ext>
                </a:extLst>
              </p:cNvPr>
              <p:cNvSpPr/>
              <p:nvPr/>
            </p:nvSpPr>
            <p:spPr>
              <a:xfrm>
                <a:off x="482897" y="1350932"/>
                <a:ext cx="2501752" cy="276999"/>
              </a:xfrm>
              <a:prstGeom prst="rect">
                <a:avLst/>
              </a:prstGeom>
              <a:noFill/>
              <a:ln w="28575">
                <a:noFill/>
              </a:ln>
            </p:spPr>
            <p:txBody>
              <a:bodyPr wrap="square" lIns="0" tIns="0" rIns="0" bIns="0">
                <a:spAutoFit/>
              </a:bodyPr>
              <a:lstStyle/>
              <a:p>
                <a:pPr defTabSz="914354">
                  <a:defRPr/>
                </a:pPr>
                <a:r>
                  <a:rPr lang="en-US" altLang="en-US" sz="2400" b="1" dirty="0">
                    <a:solidFill>
                      <a:srgbClr val="C00000"/>
                    </a:solidFill>
                  </a:rPr>
                  <a:t>N. America</a:t>
                </a:r>
              </a:p>
            </p:txBody>
          </p:sp>
        </p:grpSp>
        <p:sp>
          <p:nvSpPr>
            <p:cNvPr id="5" name="Rectangle 4">
              <a:extLst>
                <a:ext uri="{FF2B5EF4-FFF2-40B4-BE49-F238E27FC236}">
                  <a16:creationId xmlns:a16="http://schemas.microsoft.com/office/drawing/2014/main" id="{C257FAD8-AF46-432D-B687-FDDEE6F061A9}"/>
                </a:ext>
              </a:extLst>
            </p:cNvPr>
            <p:cNvSpPr/>
            <p:nvPr/>
          </p:nvSpPr>
          <p:spPr bwMode="auto">
            <a:xfrm>
              <a:off x="1274356" y="3694457"/>
              <a:ext cx="782661" cy="245876"/>
            </a:xfrm>
            <a:prstGeom prst="rect">
              <a:avLst/>
            </a:prstGeom>
            <a:solidFill>
              <a:srgbClr val="FF0000"/>
            </a:solidFill>
            <a:ln w="15875" cap="flat" cmpd="sng" algn="ctr">
              <a:solidFill>
                <a:srgbClr val="808080"/>
              </a:solidFill>
              <a:prstDash val="solid"/>
              <a:round/>
              <a:headEnd type="none" w="med" len="med"/>
              <a:tailEnd type="none" w="med" len="med"/>
            </a:ln>
            <a:effectLst/>
          </p:spPr>
          <p:txBody>
            <a:bodyPr vert="horz" wrap="none" lIns="60960" tIns="60960" rIns="60960" bIns="60960" numCol="1" rtlCol="0" anchor="ctr" anchorCtr="0" compatLnSpc="1">
              <a:prstTxWarp prst="textNoShape">
                <a:avLst/>
              </a:prstTxWarp>
            </a:bodyPr>
            <a:lstStyle/>
            <a:p>
              <a:pPr algn="ctr" defTabSz="1219170" eaLnBrk="0" fontAlgn="base" hangingPunct="0">
                <a:spcBef>
                  <a:spcPct val="50000"/>
                </a:spcBef>
                <a:spcAft>
                  <a:spcPct val="0"/>
                </a:spcAft>
              </a:pPr>
              <a:r>
                <a:rPr lang="en-US" sz="1600" b="1" dirty="0">
                  <a:solidFill>
                    <a:schemeClr val="bg1"/>
                  </a:solidFill>
                  <a:latin typeface="Arial" charset="0"/>
                </a:rPr>
                <a:t>-40%</a:t>
              </a:r>
            </a:p>
          </p:txBody>
        </p:sp>
      </p:grpSp>
      <p:grpSp>
        <p:nvGrpSpPr>
          <p:cNvPr id="26" name="Group 25">
            <a:extLst>
              <a:ext uri="{FF2B5EF4-FFF2-40B4-BE49-F238E27FC236}">
                <a16:creationId xmlns:a16="http://schemas.microsoft.com/office/drawing/2014/main" id="{5A5A81F8-6030-4916-9D6E-ED9142204178}"/>
              </a:ext>
            </a:extLst>
          </p:cNvPr>
          <p:cNvGrpSpPr/>
          <p:nvPr/>
        </p:nvGrpSpPr>
        <p:grpSpPr>
          <a:xfrm>
            <a:off x="4394881" y="1799532"/>
            <a:ext cx="3608901" cy="3452251"/>
            <a:chOff x="6177509" y="1349651"/>
            <a:chExt cx="2569839" cy="2589190"/>
          </a:xfrm>
        </p:grpSpPr>
        <p:grpSp>
          <p:nvGrpSpPr>
            <p:cNvPr id="18" name="Group 17">
              <a:extLst>
                <a:ext uri="{FF2B5EF4-FFF2-40B4-BE49-F238E27FC236}">
                  <a16:creationId xmlns:a16="http://schemas.microsoft.com/office/drawing/2014/main" id="{E9C81A89-14A8-4A83-A81C-06F766E4D80E}"/>
                </a:ext>
              </a:extLst>
            </p:cNvPr>
            <p:cNvGrpSpPr/>
            <p:nvPr/>
          </p:nvGrpSpPr>
          <p:grpSpPr>
            <a:xfrm>
              <a:off x="6177509" y="1349651"/>
              <a:ext cx="2569839" cy="276999"/>
              <a:chOff x="5983301" y="1349651"/>
              <a:chExt cx="2569839" cy="276999"/>
            </a:xfrm>
          </p:grpSpPr>
          <p:cxnSp>
            <p:nvCxnSpPr>
              <p:cNvPr id="11" name="Straight Connector 10">
                <a:extLst>
                  <a:ext uri="{FF2B5EF4-FFF2-40B4-BE49-F238E27FC236}">
                    <a16:creationId xmlns:a16="http://schemas.microsoft.com/office/drawing/2014/main" id="{5473D3A8-F607-41EF-A0C8-9027A0AFEF3B}"/>
                  </a:ext>
                </a:extLst>
              </p:cNvPr>
              <p:cNvCxnSpPr>
                <a:cxnSpLocks/>
              </p:cNvCxnSpPr>
              <p:nvPr/>
            </p:nvCxnSpPr>
            <p:spPr bwMode="auto">
              <a:xfrm>
                <a:off x="5983301" y="1624593"/>
                <a:ext cx="2501752" cy="0"/>
              </a:xfrm>
              <a:prstGeom prst="line">
                <a:avLst/>
              </a:prstGeom>
              <a:noFill/>
              <a:ln w="15875" cap="flat" cmpd="sng" algn="ctr">
                <a:solidFill>
                  <a:srgbClr val="C00000"/>
                </a:solidFill>
                <a:prstDash val="solid"/>
                <a:round/>
                <a:headEnd type="none" w="sm" len="sm"/>
                <a:tailEnd type="none" w="sm" len="sm"/>
              </a:ln>
              <a:effectLst/>
            </p:spPr>
          </p:cxnSp>
          <p:sp>
            <p:nvSpPr>
              <p:cNvPr id="12" name="Rectangle 11">
                <a:extLst>
                  <a:ext uri="{FF2B5EF4-FFF2-40B4-BE49-F238E27FC236}">
                    <a16:creationId xmlns:a16="http://schemas.microsoft.com/office/drawing/2014/main" id="{CDD32505-57DD-4E73-BFCD-22DEA6D9DAF1}"/>
                  </a:ext>
                </a:extLst>
              </p:cNvPr>
              <p:cNvSpPr/>
              <p:nvPr/>
            </p:nvSpPr>
            <p:spPr>
              <a:xfrm>
                <a:off x="6051388" y="1349651"/>
                <a:ext cx="2501752" cy="276999"/>
              </a:xfrm>
              <a:prstGeom prst="rect">
                <a:avLst/>
              </a:prstGeom>
              <a:noFill/>
              <a:ln w="28575">
                <a:noFill/>
              </a:ln>
            </p:spPr>
            <p:txBody>
              <a:bodyPr wrap="square" lIns="0" tIns="0" rIns="0" bIns="0">
                <a:spAutoFit/>
              </a:bodyPr>
              <a:lstStyle/>
              <a:p>
                <a:pPr defTabSz="914354">
                  <a:defRPr/>
                </a:pPr>
                <a:r>
                  <a:rPr lang="en-US" altLang="en-US" sz="2400" b="1" dirty="0">
                    <a:solidFill>
                      <a:srgbClr val="C00000"/>
                    </a:solidFill>
                  </a:rPr>
                  <a:t>APAC </a:t>
                </a:r>
              </a:p>
            </p:txBody>
          </p:sp>
        </p:grpSp>
        <p:graphicFrame>
          <p:nvGraphicFramePr>
            <p:cNvPr id="19" name="Chart 6">
              <a:extLst>
                <a:ext uri="{FF2B5EF4-FFF2-40B4-BE49-F238E27FC236}">
                  <a16:creationId xmlns:a16="http://schemas.microsoft.com/office/drawing/2014/main" id="{8420DA64-C800-46AF-BACA-A114DC987ABB}"/>
                </a:ext>
              </a:extLst>
            </p:cNvPr>
            <p:cNvGraphicFramePr>
              <a:graphicFrameLocks/>
            </p:cNvGraphicFramePr>
            <p:nvPr>
              <p:custDataLst>
                <p:tags r:id="rId2"/>
              </p:custDataLst>
            </p:nvPr>
          </p:nvGraphicFramePr>
          <p:xfrm>
            <a:off x="6192678" y="1681108"/>
            <a:ext cx="2501752" cy="1864274"/>
          </p:xfrm>
          <a:graphic>
            <a:graphicData uri="http://schemas.openxmlformats.org/drawingml/2006/chart">
              <c:chart xmlns:c="http://schemas.openxmlformats.org/drawingml/2006/chart" xmlns:r="http://schemas.openxmlformats.org/officeDocument/2006/relationships" r:id="rId9"/>
            </a:graphicData>
          </a:graphic>
        </p:graphicFrame>
        <p:sp>
          <p:nvSpPr>
            <p:cNvPr id="25" name="Rectangle 24">
              <a:extLst>
                <a:ext uri="{FF2B5EF4-FFF2-40B4-BE49-F238E27FC236}">
                  <a16:creationId xmlns:a16="http://schemas.microsoft.com/office/drawing/2014/main" id="{6066DA96-D685-418E-AC1C-DE85D0D8FAA1}"/>
                </a:ext>
              </a:extLst>
            </p:cNvPr>
            <p:cNvSpPr/>
            <p:nvPr/>
          </p:nvSpPr>
          <p:spPr bwMode="auto">
            <a:xfrm>
              <a:off x="7052224" y="3692965"/>
              <a:ext cx="782661" cy="245876"/>
            </a:xfrm>
            <a:prstGeom prst="rect">
              <a:avLst/>
            </a:prstGeom>
            <a:solidFill>
              <a:srgbClr val="FF0000"/>
            </a:solidFill>
            <a:ln w="15875" cap="flat" cmpd="sng" algn="ctr">
              <a:solidFill>
                <a:srgbClr val="808080"/>
              </a:solidFill>
              <a:prstDash val="solid"/>
              <a:round/>
              <a:headEnd type="none" w="med" len="med"/>
              <a:tailEnd type="none" w="med" len="med"/>
            </a:ln>
            <a:effectLst/>
          </p:spPr>
          <p:txBody>
            <a:bodyPr vert="horz" wrap="none" lIns="60960" tIns="60960" rIns="60960" bIns="60960" numCol="1" rtlCol="0" anchor="ctr" anchorCtr="0" compatLnSpc="1">
              <a:prstTxWarp prst="textNoShape">
                <a:avLst/>
              </a:prstTxWarp>
            </a:bodyPr>
            <a:lstStyle/>
            <a:p>
              <a:pPr algn="ctr" eaLnBrk="0" fontAlgn="base" hangingPunct="0">
                <a:spcBef>
                  <a:spcPct val="50000"/>
                </a:spcBef>
                <a:spcAft>
                  <a:spcPct val="0"/>
                </a:spcAft>
              </a:pPr>
              <a:r>
                <a:rPr lang="en-US" sz="1600" b="1">
                  <a:solidFill>
                    <a:schemeClr val="bg1"/>
                  </a:solidFill>
                  <a:latin typeface="Arial" charset="0"/>
                </a:rPr>
                <a:t>-26%</a:t>
              </a:r>
            </a:p>
          </p:txBody>
        </p:sp>
      </p:grpSp>
      <p:grpSp>
        <p:nvGrpSpPr>
          <p:cNvPr id="27" name="Group 26">
            <a:extLst>
              <a:ext uri="{FF2B5EF4-FFF2-40B4-BE49-F238E27FC236}">
                <a16:creationId xmlns:a16="http://schemas.microsoft.com/office/drawing/2014/main" id="{AC02B82E-6033-434F-B857-B73F6C8F7615}"/>
              </a:ext>
            </a:extLst>
          </p:cNvPr>
          <p:cNvGrpSpPr/>
          <p:nvPr/>
        </p:nvGrpSpPr>
        <p:grpSpPr>
          <a:xfrm>
            <a:off x="8170610" y="1789259"/>
            <a:ext cx="3608901" cy="3462524"/>
            <a:chOff x="3296160" y="1341946"/>
            <a:chExt cx="2569839" cy="2596895"/>
          </a:xfrm>
        </p:grpSpPr>
        <p:grpSp>
          <p:nvGrpSpPr>
            <p:cNvPr id="6" name="Group 5">
              <a:extLst>
                <a:ext uri="{FF2B5EF4-FFF2-40B4-BE49-F238E27FC236}">
                  <a16:creationId xmlns:a16="http://schemas.microsoft.com/office/drawing/2014/main" id="{8A3A3098-66F1-4DF3-AD90-3BA9FE3A86B5}"/>
                </a:ext>
              </a:extLst>
            </p:cNvPr>
            <p:cNvGrpSpPr/>
            <p:nvPr/>
          </p:nvGrpSpPr>
          <p:grpSpPr>
            <a:xfrm>
              <a:off x="3296160" y="1341946"/>
              <a:ext cx="2569839" cy="282647"/>
              <a:chOff x="3194721" y="1341946"/>
              <a:chExt cx="2569839" cy="282647"/>
            </a:xfrm>
          </p:grpSpPr>
          <p:cxnSp>
            <p:nvCxnSpPr>
              <p:cNvPr id="9" name="Straight Connector 8">
                <a:extLst>
                  <a:ext uri="{FF2B5EF4-FFF2-40B4-BE49-F238E27FC236}">
                    <a16:creationId xmlns:a16="http://schemas.microsoft.com/office/drawing/2014/main" id="{EB815CA0-EB86-4930-8986-920C8FD8BA55}"/>
                  </a:ext>
                </a:extLst>
              </p:cNvPr>
              <p:cNvCxnSpPr>
                <a:cxnSpLocks/>
              </p:cNvCxnSpPr>
              <p:nvPr/>
            </p:nvCxnSpPr>
            <p:spPr bwMode="auto">
              <a:xfrm>
                <a:off x="3194721" y="1624593"/>
                <a:ext cx="2501752" cy="0"/>
              </a:xfrm>
              <a:prstGeom prst="line">
                <a:avLst/>
              </a:prstGeom>
              <a:noFill/>
              <a:ln w="15875" cap="flat" cmpd="sng" algn="ctr">
                <a:solidFill>
                  <a:srgbClr val="C00000"/>
                </a:solidFill>
                <a:prstDash val="solid"/>
                <a:round/>
                <a:headEnd type="none" w="sm" len="sm"/>
                <a:tailEnd type="none" w="sm" len="sm"/>
              </a:ln>
              <a:effectLst/>
            </p:spPr>
          </p:cxnSp>
          <p:sp>
            <p:nvSpPr>
              <p:cNvPr id="10" name="Rectangle 9">
                <a:extLst>
                  <a:ext uri="{FF2B5EF4-FFF2-40B4-BE49-F238E27FC236}">
                    <a16:creationId xmlns:a16="http://schemas.microsoft.com/office/drawing/2014/main" id="{4B8FC4C3-D77E-4B97-822B-16010881FE5B}"/>
                  </a:ext>
                </a:extLst>
              </p:cNvPr>
              <p:cNvSpPr/>
              <p:nvPr/>
            </p:nvSpPr>
            <p:spPr>
              <a:xfrm>
                <a:off x="3262808" y="1341946"/>
                <a:ext cx="2501752" cy="276999"/>
              </a:xfrm>
              <a:prstGeom prst="rect">
                <a:avLst/>
              </a:prstGeom>
              <a:noFill/>
              <a:ln w="28575">
                <a:noFill/>
              </a:ln>
            </p:spPr>
            <p:txBody>
              <a:bodyPr wrap="square" lIns="0" tIns="0" rIns="0" bIns="0">
                <a:spAutoFit/>
              </a:bodyPr>
              <a:lstStyle/>
              <a:p>
                <a:pPr defTabSz="914354">
                  <a:defRPr/>
                </a:pPr>
                <a:r>
                  <a:rPr lang="en-US" altLang="en-US" sz="2400" b="1" dirty="0">
                    <a:solidFill>
                      <a:srgbClr val="C00000"/>
                    </a:solidFill>
                  </a:rPr>
                  <a:t>EMEASA* </a:t>
                </a:r>
              </a:p>
            </p:txBody>
          </p:sp>
        </p:grpSp>
        <p:graphicFrame>
          <p:nvGraphicFramePr>
            <p:cNvPr id="17" name="Chart 6">
              <a:extLst>
                <a:ext uri="{FF2B5EF4-FFF2-40B4-BE49-F238E27FC236}">
                  <a16:creationId xmlns:a16="http://schemas.microsoft.com/office/drawing/2014/main" id="{A88A3439-98B8-4A7F-87FB-1FA8CF42D648}"/>
                </a:ext>
              </a:extLst>
            </p:cNvPr>
            <p:cNvGraphicFramePr>
              <a:graphicFrameLocks/>
            </p:cNvGraphicFramePr>
            <p:nvPr>
              <p:custDataLst>
                <p:tags r:id="rId1"/>
              </p:custDataLst>
            </p:nvPr>
          </p:nvGraphicFramePr>
          <p:xfrm>
            <a:off x="3334538" y="1681108"/>
            <a:ext cx="2501752" cy="1864274"/>
          </p:xfrm>
          <a:graphic>
            <a:graphicData uri="http://schemas.openxmlformats.org/drawingml/2006/chart">
              <c:chart xmlns:c="http://schemas.openxmlformats.org/drawingml/2006/chart" xmlns:r="http://schemas.openxmlformats.org/officeDocument/2006/relationships" r:id="rId10"/>
            </a:graphicData>
          </a:graphic>
        </p:graphicFrame>
        <p:sp>
          <p:nvSpPr>
            <p:cNvPr id="24" name="Rectangle 23">
              <a:extLst>
                <a:ext uri="{FF2B5EF4-FFF2-40B4-BE49-F238E27FC236}">
                  <a16:creationId xmlns:a16="http://schemas.microsoft.com/office/drawing/2014/main" id="{09A8E548-54B4-47A0-A35F-204EE95048D9}"/>
                </a:ext>
              </a:extLst>
            </p:cNvPr>
            <p:cNvSpPr/>
            <p:nvPr/>
          </p:nvSpPr>
          <p:spPr bwMode="auto">
            <a:xfrm>
              <a:off x="4194084" y="3692965"/>
              <a:ext cx="782661" cy="245876"/>
            </a:xfrm>
            <a:prstGeom prst="rect">
              <a:avLst/>
            </a:prstGeom>
            <a:solidFill>
              <a:srgbClr val="FF0000"/>
            </a:solidFill>
            <a:ln w="15875" cap="flat" cmpd="sng" algn="ctr">
              <a:solidFill>
                <a:srgbClr val="808080"/>
              </a:solidFill>
              <a:prstDash val="solid"/>
              <a:round/>
              <a:headEnd type="none" w="med" len="med"/>
              <a:tailEnd type="none" w="med" len="med"/>
            </a:ln>
            <a:effectLst/>
          </p:spPr>
          <p:txBody>
            <a:bodyPr vert="horz" wrap="none" lIns="60960" tIns="60960" rIns="60960" bIns="60960" numCol="1" rtlCol="0" anchor="ctr" anchorCtr="0" compatLnSpc="1">
              <a:prstTxWarp prst="textNoShape">
                <a:avLst/>
              </a:prstTxWarp>
            </a:bodyPr>
            <a:lstStyle/>
            <a:p>
              <a:pPr algn="ctr" eaLnBrk="0" fontAlgn="base" hangingPunct="0">
                <a:spcBef>
                  <a:spcPct val="50000"/>
                </a:spcBef>
                <a:spcAft>
                  <a:spcPct val="0"/>
                </a:spcAft>
              </a:pPr>
              <a:r>
                <a:rPr lang="en-US" sz="1600" b="1" dirty="0">
                  <a:solidFill>
                    <a:schemeClr val="bg1"/>
                  </a:solidFill>
                  <a:latin typeface="Arial" charset="0"/>
                </a:rPr>
                <a:t>-41%</a:t>
              </a:r>
            </a:p>
          </p:txBody>
        </p:sp>
      </p:grpSp>
      <p:pic>
        <p:nvPicPr>
          <p:cNvPr id="32" name="Picture 31">
            <a:extLst>
              <a:ext uri="{FF2B5EF4-FFF2-40B4-BE49-F238E27FC236}">
                <a16:creationId xmlns:a16="http://schemas.microsoft.com/office/drawing/2014/main" id="{9FB057D1-7447-4B07-9CAB-194E2D5B6C2A}"/>
              </a:ext>
            </a:extLst>
          </p:cNvPr>
          <p:cNvPicPr>
            <a:picLocks noChangeAspect="1"/>
          </p:cNvPicPr>
          <p:nvPr/>
        </p:nvPicPr>
        <p:blipFill>
          <a:blip r:embed="rId11"/>
          <a:stretch>
            <a:fillRect/>
          </a:stretch>
        </p:blipFill>
        <p:spPr>
          <a:xfrm>
            <a:off x="267547" y="107057"/>
            <a:ext cx="3120012" cy="1307592"/>
          </a:xfrm>
          <a:prstGeom prst="rect">
            <a:avLst/>
          </a:prstGeom>
        </p:spPr>
      </p:pic>
    </p:spTree>
    <p:extLst>
      <p:ext uri="{BB962C8B-B14F-4D97-AF65-F5344CB8AC3E}">
        <p14:creationId xmlns:p14="http://schemas.microsoft.com/office/powerpoint/2010/main" val="1778869424"/>
      </p:ext>
    </p:extLst>
  </p:cSld>
  <p:clrMapOvr>
    <a:masterClrMapping/>
  </p:clrMapOvr>
  <mc:AlternateContent xmlns:mc="http://schemas.openxmlformats.org/markup-compatibility/2006" xmlns:p14="http://schemas.microsoft.com/office/powerpoint/2010/main">
    <mc:Choice Requires="p14">
      <p:transition spd="med" p14:dur="700" advTm="17136">
        <p:fade/>
      </p:transition>
    </mc:Choice>
    <mc:Fallback xmlns="">
      <p:transition spd="med" advTm="17136">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AA5583A-048A-4C59-8854-81E2D523F8D8}"/>
              </a:ext>
            </a:extLst>
          </p:cNvPr>
          <p:cNvPicPr>
            <a:picLocks noChangeAspect="1"/>
          </p:cNvPicPr>
          <p:nvPr/>
        </p:nvPicPr>
        <p:blipFill>
          <a:blip r:embed="rId3">
            <a:alphaModFix amt="30000"/>
            <a:extLst>
              <a:ext uri="{BEBA8EAE-BF5A-486C-A8C5-ECC9F3942E4B}">
                <a14:imgProps xmlns:a14="http://schemas.microsoft.com/office/drawing/2010/main">
                  <a14:imgLayer r:embed="rId4">
                    <a14:imgEffect>
                      <a14:colorTemperature colorTemp="5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620023" y="710139"/>
            <a:ext cx="10711315" cy="5402027"/>
          </a:xfrm>
          <a:prstGeom prst="rect">
            <a:avLst/>
          </a:prstGeom>
        </p:spPr>
      </p:pic>
      <p:sp>
        <p:nvSpPr>
          <p:cNvPr id="2" name="Rectangle 1">
            <a:extLst>
              <a:ext uri="{FF2B5EF4-FFF2-40B4-BE49-F238E27FC236}">
                <a16:creationId xmlns:a16="http://schemas.microsoft.com/office/drawing/2014/main" id="{8F8609C3-1AAE-4783-9468-E3E00423DFDE}"/>
              </a:ext>
            </a:extLst>
          </p:cNvPr>
          <p:cNvSpPr/>
          <p:nvPr/>
        </p:nvSpPr>
        <p:spPr bwMode="auto">
          <a:xfrm>
            <a:off x="7285383" y="2474843"/>
            <a:ext cx="3329608" cy="2281108"/>
          </a:xfrm>
          <a:prstGeom prst="rect">
            <a:avLst/>
          </a:prstGeom>
          <a:solidFill>
            <a:srgbClr val="EFF0F2">
              <a:alpha val="50000"/>
            </a:srgbClr>
          </a:solidFill>
          <a:ln w="34925" cap="flat" cmpd="sng" algn="ctr">
            <a:solidFill>
              <a:schemeClr val="bg1">
                <a:lumMod val="75000"/>
              </a:schemeClr>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a:ln>
                <a:noFill/>
              </a:ln>
              <a:solidFill>
                <a:schemeClr val="tx1"/>
              </a:solidFill>
              <a:effectLst/>
              <a:latin typeface="Arial" charset="0"/>
            </a:endParaRPr>
          </a:p>
        </p:txBody>
      </p:sp>
      <p:grpSp>
        <p:nvGrpSpPr>
          <p:cNvPr id="7" name="Group 6">
            <a:extLst>
              <a:ext uri="{FF2B5EF4-FFF2-40B4-BE49-F238E27FC236}">
                <a16:creationId xmlns:a16="http://schemas.microsoft.com/office/drawing/2014/main" id="{01C619FD-AE86-47A7-AF6D-93C8D9062AF3}"/>
              </a:ext>
            </a:extLst>
          </p:cNvPr>
          <p:cNvGrpSpPr/>
          <p:nvPr/>
        </p:nvGrpSpPr>
        <p:grpSpPr>
          <a:xfrm>
            <a:off x="2329939" y="200629"/>
            <a:ext cx="7573213" cy="1310381"/>
            <a:chOff x="2093636" y="169807"/>
            <a:chExt cx="7573213" cy="1310381"/>
          </a:xfrm>
        </p:grpSpPr>
        <p:pic>
          <p:nvPicPr>
            <p:cNvPr id="3" name="Picture 2">
              <a:extLst>
                <a:ext uri="{FF2B5EF4-FFF2-40B4-BE49-F238E27FC236}">
                  <a16:creationId xmlns:a16="http://schemas.microsoft.com/office/drawing/2014/main" id="{D8B2A450-A6D4-4EF2-816D-F2A8DCF395CE}"/>
                </a:ext>
              </a:extLst>
            </p:cNvPr>
            <p:cNvPicPr>
              <a:picLocks noChangeAspect="1"/>
            </p:cNvPicPr>
            <p:nvPr/>
          </p:nvPicPr>
          <p:blipFill>
            <a:blip r:embed="rId5"/>
            <a:stretch>
              <a:fillRect/>
            </a:stretch>
          </p:blipFill>
          <p:spPr>
            <a:xfrm>
              <a:off x="6527739" y="169807"/>
              <a:ext cx="3139110" cy="1310381"/>
            </a:xfrm>
            <a:prstGeom prst="rect">
              <a:avLst/>
            </a:prstGeom>
          </p:spPr>
        </p:pic>
        <p:sp>
          <p:nvSpPr>
            <p:cNvPr id="5" name="Arrow: Right 4">
              <a:extLst>
                <a:ext uri="{FF2B5EF4-FFF2-40B4-BE49-F238E27FC236}">
                  <a16:creationId xmlns:a16="http://schemas.microsoft.com/office/drawing/2014/main" id="{695D5BE9-C0B6-4939-8B72-26B67C830C66}"/>
                </a:ext>
              </a:extLst>
            </p:cNvPr>
            <p:cNvSpPr/>
            <p:nvPr/>
          </p:nvSpPr>
          <p:spPr bwMode="auto">
            <a:xfrm>
              <a:off x="5049394" y="295242"/>
              <a:ext cx="1529715" cy="873304"/>
            </a:xfrm>
            <a:prstGeom prst="rightArrow">
              <a:avLst/>
            </a:prstGeom>
            <a:solidFill>
              <a:schemeClr val="tx1">
                <a:lumMod val="25000"/>
                <a:lumOff val="75000"/>
                <a:alpha val="60000"/>
              </a:schemeClr>
            </a:solidFill>
            <a:ln w="19050" cap="flat" cmpd="sng" algn="ctr">
              <a:solidFill>
                <a:schemeClr val="bg1">
                  <a:lumMod val="50000"/>
                </a:schemeClr>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a:ln>
                  <a:noFill/>
                </a:ln>
                <a:solidFill>
                  <a:schemeClr val="tx1"/>
                </a:solidFill>
                <a:effectLst/>
                <a:latin typeface="Arial" charset="0"/>
              </a:endParaRPr>
            </a:p>
          </p:txBody>
        </p:sp>
        <p:pic>
          <p:nvPicPr>
            <p:cNvPr id="4" name="Picture 3">
              <a:extLst>
                <a:ext uri="{FF2B5EF4-FFF2-40B4-BE49-F238E27FC236}">
                  <a16:creationId xmlns:a16="http://schemas.microsoft.com/office/drawing/2014/main" id="{107CE469-7A40-4FA6-A2CD-8E3AFFFB0348}"/>
                </a:ext>
              </a:extLst>
            </p:cNvPr>
            <p:cNvPicPr>
              <a:picLocks noChangeAspect="1"/>
            </p:cNvPicPr>
            <p:nvPr/>
          </p:nvPicPr>
          <p:blipFill>
            <a:blip r:embed="rId6"/>
            <a:stretch>
              <a:fillRect/>
            </a:stretch>
          </p:blipFill>
          <p:spPr>
            <a:xfrm>
              <a:off x="2093636" y="169807"/>
              <a:ext cx="3120012" cy="1307592"/>
            </a:xfrm>
            <a:prstGeom prst="rect">
              <a:avLst/>
            </a:prstGeom>
          </p:spPr>
        </p:pic>
      </p:grpSp>
      <p:sp>
        <p:nvSpPr>
          <p:cNvPr id="15" name="Parallelogram 14">
            <a:extLst>
              <a:ext uri="{FF2B5EF4-FFF2-40B4-BE49-F238E27FC236}">
                <a16:creationId xmlns:a16="http://schemas.microsoft.com/office/drawing/2014/main" id="{48FFA277-98F7-421F-ADDE-5685886BD668}"/>
              </a:ext>
            </a:extLst>
          </p:cNvPr>
          <p:cNvSpPr/>
          <p:nvPr/>
        </p:nvSpPr>
        <p:spPr bwMode="auto">
          <a:xfrm>
            <a:off x="1499596" y="4872721"/>
            <a:ext cx="9283129" cy="1130111"/>
          </a:xfrm>
          <a:prstGeom prst="parallelogram">
            <a:avLst/>
          </a:prstGeom>
          <a:solidFill>
            <a:srgbClr val="FFA000"/>
          </a:solidFill>
          <a:ln w="63500" cap="flat" cmpd="sng" algn="ctr">
            <a:solidFill>
              <a:schemeClr val="tx1">
                <a:lumMod val="75000"/>
                <a:lumOff val="25000"/>
              </a:schemeClr>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lvl="1" algn="ctr">
              <a:buClr>
                <a:srgbClr val="C00000"/>
              </a:buClr>
            </a:pPr>
            <a:r>
              <a:rPr lang="en-US" sz="3200" b="1" i="1" dirty="0">
                <a:solidFill>
                  <a:schemeClr val="bg1"/>
                </a:solidFill>
                <a:latin typeface="Arial" panose="020B0604020202020204" pitchFamily="34" charset="0"/>
                <a:cs typeface="Arial" panose="020B0604020202020204" pitchFamily="34" charset="0"/>
              </a:rPr>
              <a:t>Late May - Successful Production Restart </a:t>
            </a:r>
          </a:p>
          <a:p>
            <a:pPr marL="0" lvl="1" algn="ctr">
              <a:buClr>
                <a:srgbClr val="C00000"/>
              </a:buClr>
            </a:pPr>
            <a:r>
              <a:rPr lang="en-US" sz="3200" b="1" i="1" dirty="0">
                <a:solidFill>
                  <a:schemeClr val="bg1"/>
                </a:solidFill>
                <a:latin typeface="Arial" panose="020B0604020202020204" pitchFamily="34" charset="0"/>
                <a:cs typeface="Arial" panose="020B0604020202020204" pitchFamily="34" charset="0"/>
              </a:rPr>
              <a:t>  in NA and EMEASA</a:t>
            </a:r>
          </a:p>
        </p:txBody>
      </p:sp>
      <p:pic>
        <p:nvPicPr>
          <p:cNvPr id="9" name="Picture 8">
            <a:extLst>
              <a:ext uri="{FF2B5EF4-FFF2-40B4-BE49-F238E27FC236}">
                <a16:creationId xmlns:a16="http://schemas.microsoft.com/office/drawing/2014/main" id="{484309B5-C18D-4E76-B570-1B19D0E6E112}"/>
              </a:ext>
            </a:extLst>
          </p:cNvPr>
          <p:cNvPicPr>
            <a:picLocks noChangeAspect="1"/>
          </p:cNvPicPr>
          <p:nvPr/>
        </p:nvPicPr>
        <p:blipFill>
          <a:blip r:embed="rId7"/>
          <a:stretch>
            <a:fillRect/>
          </a:stretch>
        </p:blipFill>
        <p:spPr>
          <a:xfrm>
            <a:off x="366148" y="1606405"/>
            <a:ext cx="11550026" cy="3054151"/>
          </a:xfrm>
          <a:prstGeom prst="rect">
            <a:avLst/>
          </a:prstGeom>
        </p:spPr>
      </p:pic>
    </p:spTree>
    <p:extLst>
      <p:ext uri="{BB962C8B-B14F-4D97-AF65-F5344CB8AC3E}">
        <p14:creationId xmlns:p14="http://schemas.microsoft.com/office/powerpoint/2010/main" val="648283887"/>
      </p:ext>
    </p:extLst>
  </p:cSld>
  <p:clrMapOvr>
    <a:masterClrMapping/>
  </p:clrMapOvr>
  <mc:AlternateContent xmlns:mc="http://schemas.openxmlformats.org/markup-compatibility/2006" xmlns:p14="http://schemas.microsoft.com/office/powerpoint/2010/main">
    <mc:Choice Requires="p14">
      <p:transition spd="med" p14:dur="700" advTm="10309">
        <p:fade/>
      </p:transition>
    </mc:Choice>
    <mc:Fallback xmlns="">
      <p:transition spd="med" advTm="10309">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inancial stock market graph background , technology screen ...">
            <a:extLst>
              <a:ext uri="{FF2B5EF4-FFF2-40B4-BE49-F238E27FC236}">
                <a16:creationId xmlns:a16="http://schemas.microsoft.com/office/drawing/2014/main" id="{82EEC679-4134-4E0D-8E6D-E7929C712002}"/>
              </a:ext>
            </a:extLst>
          </p:cNvPr>
          <p:cNvPicPr>
            <a:picLocks noChangeAspect="1" noChangeArrowheads="1"/>
          </p:cNvPicPr>
          <p:nvPr/>
        </p:nvPicPr>
        <p:blipFill rotWithShape="1">
          <a:blip r:embed="rId3">
            <a:alphaModFix amt="75000"/>
            <a:extLst>
              <a:ext uri="{28A0092B-C50C-407E-A947-70E740481C1C}">
                <a14:useLocalDpi xmlns:a14="http://schemas.microsoft.com/office/drawing/2010/main" val="0"/>
              </a:ext>
            </a:extLst>
          </a:blip>
          <a:srcRect b="15558"/>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F46CFE9E-4A7A-47FE-8D03-200DB755EDBB}"/>
              </a:ext>
            </a:extLst>
          </p:cNvPr>
          <p:cNvGrpSpPr/>
          <p:nvPr/>
        </p:nvGrpSpPr>
        <p:grpSpPr>
          <a:xfrm>
            <a:off x="1886849" y="2423886"/>
            <a:ext cx="9666519" cy="3585028"/>
            <a:chOff x="391881" y="2423886"/>
            <a:chExt cx="9666519" cy="3585028"/>
          </a:xfrm>
        </p:grpSpPr>
        <p:sp>
          <p:nvSpPr>
            <p:cNvPr id="7" name="Parallelogram 6">
              <a:extLst>
                <a:ext uri="{FF2B5EF4-FFF2-40B4-BE49-F238E27FC236}">
                  <a16:creationId xmlns:a16="http://schemas.microsoft.com/office/drawing/2014/main" id="{317A9D6C-C60E-490C-A7BE-FBFD5980F040}"/>
                </a:ext>
              </a:extLst>
            </p:cNvPr>
            <p:cNvSpPr/>
            <p:nvPr/>
          </p:nvSpPr>
          <p:spPr bwMode="auto">
            <a:xfrm>
              <a:off x="391881" y="2423886"/>
              <a:ext cx="9666519" cy="3585028"/>
            </a:xfrm>
            <a:prstGeom prst="parallelogram">
              <a:avLst>
                <a:gd name="adj" fmla="val 29858"/>
              </a:avLst>
            </a:prstGeom>
            <a:solidFill>
              <a:schemeClr val="tx1">
                <a:lumMod val="75000"/>
                <a:lumOff val="25000"/>
              </a:schemeClr>
            </a:solidFill>
            <a:ln w="63500" cap="flat" cmpd="sng" algn="ctr">
              <a:solidFill>
                <a:schemeClr val="bg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171450" indent="-171450" algn="ctr" eaLnBrk="0" fontAlgn="base" hangingPunct="0">
                <a:spcBef>
                  <a:spcPct val="50000"/>
                </a:spcBef>
                <a:spcAft>
                  <a:spcPct val="0"/>
                </a:spcAft>
                <a:buFont typeface="Arial" panose="020B0604020202020204" pitchFamily="34" charset="0"/>
                <a:buChar char="•"/>
              </a:pPr>
              <a:endParaRPr lang="en-US" sz="1100" dirty="0">
                <a:latin typeface="Arial" charset="0"/>
              </a:endParaRPr>
            </a:p>
          </p:txBody>
        </p:sp>
        <p:sp>
          <p:nvSpPr>
            <p:cNvPr id="3" name="TextBox 2">
              <a:extLst>
                <a:ext uri="{FF2B5EF4-FFF2-40B4-BE49-F238E27FC236}">
                  <a16:creationId xmlns:a16="http://schemas.microsoft.com/office/drawing/2014/main" id="{CE7B4830-4358-4F05-942E-DE6BFC2A8C58}"/>
                </a:ext>
              </a:extLst>
            </p:cNvPr>
            <p:cNvSpPr txBox="1"/>
            <p:nvPr/>
          </p:nvSpPr>
          <p:spPr>
            <a:xfrm>
              <a:off x="1402655" y="2981719"/>
              <a:ext cx="8469644" cy="2708434"/>
            </a:xfrm>
            <a:prstGeom prst="rect">
              <a:avLst/>
            </a:prstGeom>
            <a:noFill/>
          </p:spPr>
          <p:txBody>
            <a:bodyPr wrap="square" rtlCol="0">
              <a:spAutoFit/>
            </a:bodyPr>
            <a:lstStyle/>
            <a:p>
              <a:pPr marL="347663" indent="-347663">
                <a:buFont typeface="Wingdings" panose="05000000000000000000" pitchFamily="2" charset="2"/>
                <a:buChar char="§"/>
              </a:pPr>
              <a:r>
                <a:rPr lang="en-US" sz="3400" b="1" dirty="0">
                  <a:solidFill>
                    <a:schemeClr val="bg1"/>
                  </a:solidFill>
                </a:rPr>
                <a:t>Safe-Work Play Book</a:t>
              </a:r>
            </a:p>
            <a:p>
              <a:pPr marL="347663" indent="-347663">
                <a:buFont typeface="Wingdings" panose="05000000000000000000" pitchFamily="2" charset="2"/>
                <a:buChar char="§"/>
              </a:pPr>
              <a:r>
                <a:rPr lang="en-US" sz="3400" b="1" dirty="0">
                  <a:solidFill>
                    <a:schemeClr val="bg1"/>
                  </a:solidFill>
                </a:rPr>
                <a:t>Customer / Supplier Coordination</a:t>
              </a:r>
            </a:p>
            <a:p>
              <a:pPr marL="347663" indent="-347663">
                <a:buFont typeface="Wingdings" panose="05000000000000000000" pitchFamily="2" charset="2"/>
                <a:buChar char="§"/>
              </a:pPr>
              <a:r>
                <a:rPr lang="en-US" sz="3400" b="1" dirty="0">
                  <a:solidFill>
                    <a:schemeClr val="bg1"/>
                  </a:solidFill>
                </a:rPr>
                <a:t>Manufacturing Restart</a:t>
              </a:r>
            </a:p>
            <a:p>
              <a:pPr marL="347663" indent="-347663">
                <a:buFont typeface="Wingdings" panose="05000000000000000000" pitchFamily="2" charset="2"/>
                <a:buChar char="§"/>
              </a:pPr>
              <a:r>
                <a:rPr lang="en-US" sz="3400" b="1" dirty="0">
                  <a:solidFill>
                    <a:schemeClr val="bg1"/>
                  </a:solidFill>
                </a:rPr>
                <a:t>Constant Communication</a:t>
              </a:r>
            </a:p>
            <a:p>
              <a:pPr marL="347663" indent="-347663">
                <a:buFont typeface="Wingdings" panose="05000000000000000000" pitchFamily="2" charset="2"/>
                <a:buChar char="§"/>
              </a:pPr>
              <a:r>
                <a:rPr lang="en-US" sz="3400" b="1" dirty="0">
                  <a:solidFill>
                    <a:schemeClr val="bg1"/>
                  </a:solidFill>
                </a:rPr>
                <a:t>Cash Management Top Priority</a:t>
              </a:r>
            </a:p>
          </p:txBody>
        </p:sp>
      </p:grpSp>
      <p:sp>
        <p:nvSpPr>
          <p:cNvPr id="2" name="Title 1">
            <a:extLst>
              <a:ext uri="{FF2B5EF4-FFF2-40B4-BE49-F238E27FC236}">
                <a16:creationId xmlns:a16="http://schemas.microsoft.com/office/drawing/2014/main" id="{B90B7B30-0916-4588-9ADA-11191BCA3379}"/>
              </a:ext>
            </a:extLst>
          </p:cNvPr>
          <p:cNvSpPr>
            <a:spLocks noGrp="1"/>
          </p:cNvSpPr>
          <p:nvPr>
            <p:ph type="title"/>
          </p:nvPr>
        </p:nvSpPr>
        <p:spPr/>
        <p:txBody>
          <a:bodyPr/>
          <a:lstStyle/>
          <a:p>
            <a:r>
              <a:rPr lang="en-US" dirty="0">
                <a:solidFill>
                  <a:schemeClr val="bg1"/>
                </a:solidFill>
              </a:rPr>
              <a:t>Business / Financial Phases</a:t>
            </a:r>
          </a:p>
        </p:txBody>
      </p:sp>
      <p:grpSp>
        <p:nvGrpSpPr>
          <p:cNvPr id="16" name="Group 15">
            <a:extLst>
              <a:ext uri="{FF2B5EF4-FFF2-40B4-BE49-F238E27FC236}">
                <a16:creationId xmlns:a16="http://schemas.microsoft.com/office/drawing/2014/main" id="{BCB23A7B-1489-4DB0-841B-217A5AB56652}"/>
              </a:ext>
            </a:extLst>
          </p:cNvPr>
          <p:cNvGrpSpPr/>
          <p:nvPr/>
        </p:nvGrpSpPr>
        <p:grpSpPr>
          <a:xfrm>
            <a:off x="1801639" y="1464814"/>
            <a:ext cx="4536914" cy="1315092"/>
            <a:chOff x="3723104" y="3007248"/>
            <a:chExt cx="4536914" cy="1315092"/>
          </a:xfrm>
        </p:grpSpPr>
        <p:sp>
          <p:nvSpPr>
            <p:cNvPr id="21" name="Parallelogram 20">
              <a:extLst>
                <a:ext uri="{FF2B5EF4-FFF2-40B4-BE49-F238E27FC236}">
                  <a16:creationId xmlns:a16="http://schemas.microsoft.com/office/drawing/2014/main" id="{8D0186D7-F545-48C6-B25A-48F93D61F6F8}"/>
                </a:ext>
              </a:extLst>
            </p:cNvPr>
            <p:cNvSpPr/>
            <p:nvPr/>
          </p:nvSpPr>
          <p:spPr bwMode="auto">
            <a:xfrm>
              <a:off x="3858083" y="3007248"/>
              <a:ext cx="4246515" cy="1315092"/>
            </a:xfrm>
            <a:prstGeom prst="parallelogram">
              <a:avLst/>
            </a:prstGeom>
            <a:solidFill>
              <a:schemeClr val="tx1">
                <a:lumMod val="75000"/>
                <a:lumOff val="25000"/>
              </a:schemeClr>
            </a:solidFill>
            <a:ln w="63500" cap="flat" cmpd="sng" algn="ctr">
              <a:solidFill>
                <a:schemeClr val="bg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algn="ctr" eaLnBrk="0" fontAlgn="base" hangingPunct="0">
                <a:spcBef>
                  <a:spcPct val="50000"/>
                </a:spcBef>
                <a:spcAft>
                  <a:spcPct val="0"/>
                </a:spcAft>
              </a:pPr>
              <a:endParaRPr lang="en-US" sz="1100">
                <a:latin typeface="Arial" charset="0"/>
              </a:endParaRPr>
            </a:p>
          </p:txBody>
        </p:sp>
        <p:sp>
          <p:nvSpPr>
            <p:cNvPr id="23" name="Parallelogram 22">
              <a:extLst>
                <a:ext uri="{FF2B5EF4-FFF2-40B4-BE49-F238E27FC236}">
                  <a16:creationId xmlns:a16="http://schemas.microsoft.com/office/drawing/2014/main" id="{909D3E56-8EF9-4DF8-8521-9F9C2867254B}"/>
                </a:ext>
              </a:extLst>
            </p:cNvPr>
            <p:cNvSpPr/>
            <p:nvPr/>
          </p:nvSpPr>
          <p:spPr bwMode="auto">
            <a:xfrm>
              <a:off x="3723104" y="3186345"/>
              <a:ext cx="4536914" cy="966953"/>
            </a:xfrm>
            <a:prstGeom prst="parallelogram">
              <a:avLst/>
            </a:prstGeom>
            <a:solidFill>
              <a:srgbClr val="FFA000"/>
            </a:solidFill>
            <a:ln w="63500" cap="flat" cmpd="sng" algn="ctr">
              <a:solidFill>
                <a:schemeClr val="tx1">
                  <a:lumMod val="75000"/>
                  <a:lumOff val="25000"/>
                </a:schemeClr>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a:ln>
                  <a:noFill/>
                </a:ln>
                <a:solidFill>
                  <a:schemeClr val="tx1"/>
                </a:solidFill>
                <a:effectLst/>
                <a:latin typeface="Arial" charset="0"/>
              </a:endParaRPr>
            </a:p>
          </p:txBody>
        </p:sp>
        <p:sp>
          <p:nvSpPr>
            <p:cNvPr id="24" name="TextBox 23">
              <a:extLst>
                <a:ext uri="{FF2B5EF4-FFF2-40B4-BE49-F238E27FC236}">
                  <a16:creationId xmlns:a16="http://schemas.microsoft.com/office/drawing/2014/main" id="{C1E69202-F506-4ED9-89D0-BF631552EBED}"/>
                </a:ext>
              </a:extLst>
            </p:cNvPr>
            <p:cNvSpPr txBox="1"/>
            <p:nvPr/>
          </p:nvSpPr>
          <p:spPr>
            <a:xfrm>
              <a:off x="4136123" y="3064630"/>
              <a:ext cx="3690434" cy="1200329"/>
            </a:xfrm>
            <a:prstGeom prst="rect">
              <a:avLst/>
            </a:prstGeom>
            <a:noFill/>
          </p:spPr>
          <p:txBody>
            <a:bodyPr wrap="none" rtlCol="0">
              <a:spAutoFit/>
            </a:bodyPr>
            <a:lstStyle>
              <a:defPPr>
                <a:defRPr lang="en-US"/>
              </a:defPPr>
              <a:lvl1pPr>
                <a:defRPr sz="9600" b="1" i="1" spc="533">
                  <a:solidFill>
                    <a:srgbClr val="FF0000"/>
                  </a:solidFill>
                  <a:latin typeface="Univers LT Pro 47 Lt Cn" panose="020B0703030502020204" pitchFamily="34" charset="77"/>
                </a:defRPr>
              </a:lvl1pPr>
            </a:lstStyle>
            <a:p>
              <a:r>
                <a:rPr lang="en-US" sz="7200" dirty="0">
                  <a:solidFill>
                    <a:schemeClr val="bg1"/>
                  </a:solidFill>
                </a:rPr>
                <a:t>Recover</a:t>
              </a:r>
            </a:p>
          </p:txBody>
        </p:sp>
      </p:grpSp>
    </p:spTree>
    <p:extLst>
      <p:ext uri="{BB962C8B-B14F-4D97-AF65-F5344CB8AC3E}">
        <p14:creationId xmlns:p14="http://schemas.microsoft.com/office/powerpoint/2010/main" val="2884947457"/>
      </p:ext>
    </p:extLst>
  </p:cSld>
  <p:clrMapOvr>
    <a:masterClrMapping/>
  </p:clrMapOvr>
  <mc:AlternateContent xmlns:mc="http://schemas.openxmlformats.org/markup-compatibility/2006" xmlns:p14="http://schemas.microsoft.com/office/powerpoint/2010/main">
    <mc:Choice Requires="p14">
      <p:transition spd="med" p14:dur="700" advTm="26958">
        <p:fade/>
      </p:transition>
    </mc:Choice>
    <mc:Fallback xmlns="">
      <p:transition spd="med" advTm="269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75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750"/>
                                        <p:tgtEl>
                                          <p:spTgt spid="16"/>
                                        </p:tgtEl>
                                      </p:cBhvr>
                                    </p:animEffect>
                                  </p:childTnLst>
                                </p:cTn>
                              </p:par>
                              <p:par>
                                <p:cTn id="8" presetID="10" presetClass="entr" presetSubtype="0" fill="hold" nodeType="withEffect">
                                  <p:stCondLst>
                                    <p:cond delay="75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e these the first green shoots of recovery for travel? | Wings">
            <a:extLst>
              <a:ext uri="{FF2B5EF4-FFF2-40B4-BE49-F238E27FC236}">
                <a16:creationId xmlns:a16="http://schemas.microsoft.com/office/drawing/2014/main" id="{9C3EAD0C-18CF-4594-83DB-44208E755E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73" b="10391"/>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44A2B2DF-1AB5-48E2-9336-7F3323307292}"/>
              </a:ext>
            </a:extLst>
          </p:cNvPr>
          <p:cNvSpPr>
            <a:spLocks noGrp="1"/>
          </p:cNvSpPr>
          <p:nvPr>
            <p:ph type="title"/>
          </p:nvPr>
        </p:nvSpPr>
        <p:spPr>
          <a:xfrm>
            <a:off x="192740" y="392757"/>
            <a:ext cx="10889475" cy="623248"/>
          </a:xfrm>
        </p:spPr>
        <p:txBody>
          <a:bodyPr/>
          <a:lstStyle/>
          <a:p>
            <a:r>
              <a:rPr lang="en-US" dirty="0">
                <a:solidFill>
                  <a:schemeClr val="bg1"/>
                </a:solidFill>
              </a:rPr>
              <a:t>Green Shoots Evident</a:t>
            </a:r>
          </a:p>
        </p:txBody>
      </p:sp>
      <p:grpSp>
        <p:nvGrpSpPr>
          <p:cNvPr id="17" name="Group 16">
            <a:extLst>
              <a:ext uri="{FF2B5EF4-FFF2-40B4-BE49-F238E27FC236}">
                <a16:creationId xmlns:a16="http://schemas.microsoft.com/office/drawing/2014/main" id="{4CB03349-1591-4E76-9A6D-471DEA510E0E}"/>
              </a:ext>
            </a:extLst>
          </p:cNvPr>
          <p:cNvGrpSpPr/>
          <p:nvPr/>
        </p:nvGrpSpPr>
        <p:grpSpPr>
          <a:xfrm>
            <a:off x="6618234" y="1088831"/>
            <a:ext cx="4863721" cy="4582274"/>
            <a:chOff x="6618234" y="999380"/>
            <a:chExt cx="4863721" cy="4582274"/>
          </a:xfrm>
        </p:grpSpPr>
        <p:cxnSp>
          <p:nvCxnSpPr>
            <p:cNvPr id="10" name="Straight Connector 9">
              <a:extLst>
                <a:ext uri="{FF2B5EF4-FFF2-40B4-BE49-F238E27FC236}">
                  <a16:creationId xmlns:a16="http://schemas.microsoft.com/office/drawing/2014/main" id="{0E60F44B-D555-4515-811D-91221741A565}"/>
                </a:ext>
              </a:extLst>
            </p:cNvPr>
            <p:cNvCxnSpPr>
              <a:cxnSpLocks/>
            </p:cNvCxnSpPr>
            <p:nvPr/>
          </p:nvCxnSpPr>
          <p:spPr bwMode="auto">
            <a:xfrm flipV="1">
              <a:off x="6638783" y="1569994"/>
              <a:ext cx="4843172" cy="2"/>
            </a:xfrm>
            <a:prstGeom prst="line">
              <a:avLst/>
            </a:prstGeom>
            <a:noFill/>
            <a:ln w="15875" cap="flat" cmpd="sng" algn="ctr">
              <a:solidFill>
                <a:srgbClr val="C00000"/>
              </a:solidFill>
              <a:prstDash val="solid"/>
              <a:round/>
              <a:headEnd type="none" w="med" len="med"/>
              <a:tailEnd type="none" w="med" len="med"/>
            </a:ln>
            <a:effectLst/>
          </p:spPr>
        </p:cxnSp>
        <p:sp>
          <p:nvSpPr>
            <p:cNvPr id="6" name="Rectangle 5">
              <a:extLst>
                <a:ext uri="{FF2B5EF4-FFF2-40B4-BE49-F238E27FC236}">
                  <a16:creationId xmlns:a16="http://schemas.microsoft.com/office/drawing/2014/main" id="{418A0DCC-E3AF-4B3F-82D8-564D6BA123B9}"/>
                </a:ext>
              </a:extLst>
            </p:cNvPr>
            <p:cNvSpPr/>
            <p:nvPr/>
          </p:nvSpPr>
          <p:spPr bwMode="auto">
            <a:xfrm>
              <a:off x="6618234" y="1011210"/>
              <a:ext cx="4843172" cy="4570443"/>
            </a:xfrm>
            <a:prstGeom prst="rect">
              <a:avLst/>
            </a:prstGeom>
            <a:solidFill>
              <a:srgbClr val="EFF0F2">
                <a:alpha val="55000"/>
              </a:srgbClr>
            </a:solidFill>
            <a:ln w="22225" cap="flat" cmpd="sng" algn="ctr">
              <a:noFill/>
              <a:prstDash val="solid"/>
              <a:round/>
              <a:headEnd type="none" w="med" len="med"/>
              <a:tailEnd type="none" w="med" len="med"/>
            </a:ln>
            <a:effectLst/>
          </p:spPr>
          <p:txBody>
            <a:bodyPr wrap="none" lIns="45720" rIns="45720" anchor="ctr"/>
            <a:lstStyle/>
            <a:p>
              <a:pPr algn="ctr" defTabSz="914355" eaLnBrk="0" hangingPunct="0">
                <a:lnSpc>
                  <a:spcPct val="85000"/>
                </a:lnSpc>
                <a:spcBef>
                  <a:spcPct val="25000"/>
                </a:spcBef>
              </a:pPr>
              <a:endParaRPr lang="en-US" b="1">
                <a:solidFill>
                  <a:srgbClr val="0C0C0C"/>
                </a:solidFill>
                <a:latin typeface="Arial" panose="020B0604020202020204"/>
                <a:ea typeface="LF_Kai" pitchFamily="65" charset="-120"/>
              </a:endParaRPr>
            </a:p>
          </p:txBody>
        </p:sp>
        <p:sp>
          <p:nvSpPr>
            <p:cNvPr id="8" name="TextBox 7">
              <a:extLst>
                <a:ext uri="{FF2B5EF4-FFF2-40B4-BE49-F238E27FC236}">
                  <a16:creationId xmlns:a16="http://schemas.microsoft.com/office/drawing/2014/main" id="{31B4DBED-41E4-45B7-A820-200B3F5CFB7E}"/>
                </a:ext>
              </a:extLst>
            </p:cNvPr>
            <p:cNvSpPr txBox="1"/>
            <p:nvPr/>
          </p:nvSpPr>
          <p:spPr>
            <a:xfrm>
              <a:off x="7195426" y="1153498"/>
              <a:ext cx="3717147" cy="416496"/>
            </a:xfrm>
            <a:prstGeom prst="rect">
              <a:avLst/>
            </a:prstGeom>
            <a:noFill/>
          </p:spPr>
          <p:txBody>
            <a:bodyPr wrap="none" rtlCol="0">
              <a:noAutofit/>
            </a:bodyPr>
            <a:lstStyle/>
            <a:p>
              <a:pPr algn="ctr"/>
              <a:r>
                <a:rPr lang="en-US" sz="2000" b="1" dirty="0">
                  <a:solidFill>
                    <a:srgbClr val="C00000"/>
                  </a:solidFill>
                </a:rPr>
                <a:t>OEM Production Forecast</a:t>
              </a:r>
            </a:p>
          </p:txBody>
        </p:sp>
        <p:sp>
          <p:nvSpPr>
            <p:cNvPr id="9" name="Rectangle 8">
              <a:extLst>
                <a:ext uri="{FF2B5EF4-FFF2-40B4-BE49-F238E27FC236}">
                  <a16:creationId xmlns:a16="http://schemas.microsoft.com/office/drawing/2014/main" id="{9C02FAB5-4E8D-478F-AD41-C1FB704F1217}"/>
                </a:ext>
              </a:extLst>
            </p:cNvPr>
            <p:cNvSpPr>
              <a:spLocks noChangeArrowheads="1"/>
            </p:cNvSpPr>
            <p:nvPr>
              <p:custDataLst>
                <p:tags r:id="rId1"/>
              </p:custDataLst>
            </p:nvPr>
          </p:nvSpPr>
          <p:spPr bwMode="gray">
            <a:xfrm>
              <a:off x="8018172" y="1579998"/>
              <a:ext cx="2028144" cy="33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83977" tIns="33591" rIns="33591" bIns="33591"/>
            <a:lstStyle/>
            <a:p>
              <a:pPr marL="190500" lvl="1" indent="-188913" algn="ctr" defTabSz="935038">
                <a:lnSpc>
                  <a:spcPct val="110000"/>
                </a:lnSpc>
                <a:spcBef>
                  <a:spcPct val="70000"/>
                </a:spcBef>
                <a:buClr>
                  <a:srgbClr val="808080"/>
                </a:buClr>
                <a:buSzPct val="92000"/>
                <a:defRPr/>
              </a:pPr>
              <a:r>
                <a:rPr lang="en-US" altLang="ja-JP" sz="900" dirty="0">
                  <a:solidFill>
                    <a:srgbClr val="C00000"/>
                  </a:solidFill>
                  <a:latin typeface="+mj-lt"/>
                  <a:cs typeface="Arial" charset="0"/>
                </a:rPr>
                <a:t>(units in millions)</a:t>
              </a:r>
            </a:p>
          </p:txBody>
        </p:sp>
        <p:sp>
          <p:nvSpPr>
            <p:cNvPr id="11" name="TextBox 27">
              <a:extLst>
                <a:ext uri="{FF2B5EF4-FFF2-40B4-BE49-F238E27FC236}">
                  <a16:creationId xmlns:a16="http://schemas.microsoft.com/office/drawing/2014/main" id="{0FDAAD70-060F-4583-8306-9D605D24052B}"/>
                </a:ext>
              </a:extLst>
            </p:cNvPr>
            <p:cNvSpPr txBox="1">
              <a:spLocks noChangeArrowheads="1"/>
            </p:cNvSpPr>
            <p:nvPr/>
          </p:nvSpPr>
          <p:spPr bwMode="auto">
            <a:xfrm>
              <a:off x="6638783" y="5172744"/>
              <a:ext cx="4499915" cy="39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1000">
                  <a:solidFill>
                    <a:schemeClr val="tx1"/>
                  </a:solidFill>
                  <a:latin typeface="Arial" pitchFamily="34" charset="0"/>
                  <a:ea typeface="LF_Kai" pitchFamily="65" charset="-120"/>
                </a:defRPr>
              </a:lvl1pPr>
              <a:lvl2pPr marL="742950" indent="-285750" eaLnBrk="0" hangingPunct="0">
                <a:defRPr sz="1000">
                  <a:solidFill>
                    <a:schemeClr val="tx1"/>
                  </a:solidFill>
                  <a:latin typeface="Arial" pitchFamily="34" charset="0"/>
                  <a:ea typeface="LF_Kai" pitchFamily="65" charset="-120"/>
                </a:defRPr>
              </a:lvl2pPr>
              <a:lvl3pPr marL="1143000" indent="-228600" eaLnBrk="0" hangingPunct="0">
                <a:defRPr sz="1000">
                  <a:solidFill>
                    <a:schemeClr val="tx1"/>
                  </a:solidFill>
                  <a:latin typeface="Arial" pitchFamily="34" charset="0"/>
                  <a:ea typeface="LF_Kai" pitchFamily="65" charset="-120"/>
                </a:defRPr>
              </a:lvl3pPr>
              <a:lvl4pPr marL="1600200" indent="-228600" eaLnBrk="0" hangingPunct="0">
                <a:defRPr sz="1000">
                  <a:solidFill>
                    <a:schemeClr val="tx1"/>
                  </a:solidFill>
                  <a:latin typeface="Arial" pitchFamily="34" charset="0"/>
                  <a:ea typeface="LF_Kai" pitchFamily="65" charset="-120"/>
                </a:defRPr>
              </a:lvl4pPr>
              <a:lvl5pPr marL="2057400" indent="-228600" eaLnBrk="0" hangingPunct="0">
                <a:defRPr sz="1000">
                  <a:solidFill>
                    <a:schemeClr val="tx1"/>
                  </a:solidFill>
                  <a:latin typeface="Arial" pitchFamily="34" charset="0"/>
                  <a:ea typeface="LF_Kai" pitchFamily="65" charset="-120"/>
                </a:defRPr>
              </a:lvl5pPr>
              <a:lvl6pPr marL="2514600" indent="-228600" eaLnBrk="0" fontAlgn="base" hangingPunct="0">
                <a:spcBef>
                  <a:spcPct val="0"/>
                </a:spcBef>
                <a:spcAft>
                  <a:spcPct val="0"/>
                </a:spcAft>
                <a:defRPr sz="1000">
                  <a:solidFill>
                    <a:schemeClr val="tx1"/>
                  </a:solidFill>
                  <a:latin typeface="Arial" pitchFamily="34" charset="0"/>
                  <a:ea typeface="LF_Kai" pitchFamily="65" charset="-120"/>
                </a:defRPr>
              </a:lvl6pPr>
              <a:lvl7pPr marL="2971800" indent="-228600" eaLnBrk="0" fontAlgn="base" hangingPunct="0">
                <a:spcBef>
                  <a:spcPct val="0"/>
                </a:spcBef>
                <a:spcAft>
                  <a:spcPct val="0"/>
                </a:spcAft>
                <a:defRPr sz="1000">
                  <a:solidFill>
                    <a:schemeClr val="tx1"/>
                  </a:solidFill>
                  <a:latin typeface="Arial" pitchFamily="34" charset="0"/>
                  <a:ea typeface="LF_Kai" pitchFamily="65" charset="-120"/>
                </a:defRPr>
              </a:lvl7pPr>
              <a:lvl8pPr marL="3429000" indent="-228600" eaLnBrk="0" fontAlgn="base" hangingPunct="0">
                <a:spcBef>
                  <a:spcPct val="0"/>
                </a:spcBef>
                <a:spcAft>
                  <a:spcPct val="0"/>
                </a:spcAft>
                <a:defRPr sz="1000">
                  <a:solidFill>
                    <a:schemeClr val="tx1"/>
                  </a:solidFill>
                  <a:latin typeface="Arial" pitchFamily="34" charset="0"/>
                  <a:ea typeface="LF_Kai" pitchFamily="65" charset="-120"/>
                </a:defRPr>
              </a:lvl8pPr>
              <a:lvl9pPr marL="3886200" indent="-228600" eaLnBrk="0" fontAlgn="base" hangingPunct="0">
                <a:spcBef>
                  <a:spcPct val="0"/>
                </a:spcBef>
                <a:spcAft>
                  <a:spcPct val="0"/>
                </a:spcAft>
                <a:defRPr sz="1000">
                  <a:solidFill>
                    <a:schemeClr val="tx1"/>
                  </a:solidFill>
                  <a:latin typeface="Arial" pitchFamily="34" charset="0"/>
                  <a:ea typeface="LF_Kai" pitchFamily="65" charset="-120"/>
                </a:defRPr>
              </a:lvl9pPr>
            </a:lstStyle>
            <a:p>
              <a:pPr marL="114300" indent="-114300" defTabSz="914333"/>
              <a:r>
                <a:rPr lang="en-US" altLang="en-US" sz="900" i="1" dirty="0">
                  <a:solidFill>
                    <a:srgbClr val="0C0C0C"/>
                  </a:solidFill>
                  <a:latin typeface="Arial" panose="020B0604020202020204"/>
                </a:rPr>
                <a:t>Sept 2020 IHS Markit Ltd. forecast</a:t>
              </a:r>
            </a:p>
            <a:p>
              <a:pPr marL="114300" indent="-114300" defTabSz="914333"/>
              <a:r>
                <a:rPr lang="en-US" altLang="en-US" sz="900" i="1" dirty="0">
                  <a:solidFill>
                    <a:srgbClr val="0C0C0C"/>
                  </a:solidFill>
                  <a:latin typeface="Arial" panose="020B0604020202020204"/>
                </a:rPr>
                <a:t>*	EMEASA includes  Europe and South America </a:t>
              </a:r>
            </a:p>
            <a:p>
              <a:pPr defTabSz="914333"/>
              <a:endParaRPr lang="en-US" altLang="en-US" sz="900" i="1" dirty="0">
                <a:solidFill>
                  <a:srgbClr val="0C0C0C"/>
                </a:solidFill>
                <a:latin typeface="Arial" panose="020B0604020202020204"/>
              </a:endParaRPr>
            </a:p>
          </p:txBody>
        </p:sp>
        <p:sp>
          <p:nvSpPr>
            <p:cNvPr id="12" name="Rectangle 11">
              <a:extLst>
                <a:ext uri="{FF2B5EF4-FFF2-40B4-BE49-F238E27FC236}">
                  <a16:creationId xmlns:a16="http://schemas.microsoft.com/office/drawing/2014/main" id="{7315FE40-930D-4266-87B2-1E1129CC6364}"/>
                </a:ext>
              </a:extLst>
            </p:cNvPr>
            <p:cNvSpPr/>
            <p:nvPr/>
          </p:nvSpPr>
          <p:spPr bwMode="auto">
            <a:xfrm>
              <a:off x="6628506" y="999380"/>
              <a:ext cx="4843172" cy="4582274"/>
            </a:xfrm>
            <a:prstGeom prst="rect">
              <a:avLst/>
            </a:prstGeom>
            <a:noFill/>
            <a:ln w="47625" cap="flat" cmpd="sng" algn="ctr">
              <a:solidFill>
                <a:schemeClr val="bg1">
                  <a:lumMod val="75000"/>
                </a:schemeClr>
              </a:solidFill>
              <a:prstDash val="solid"/>
              <a:round/>
              <a:headEnd type="none" w="med" len="med"/>
              <a:tailEnd type="none" w="med" len="med"/>
            </a:ln>
            <a:effectLst/>
          </p:spPr>
          <p:txBody>
            <a:bodyPr wrap="none" lIns="45720" rIns="45720" anchor="ctr"/>
            <a:lstStyle/>
            <a:p>
              <a:pPr algn="ctr" defTabSz="914355" eaLnBrk="0" hangingPunct="0">
                <a:lnSpc>
                  <a:spcPct val="85000"/>
                </a:lnSpc>
                <a:spcBef>
                  <a:spcPct val="25000"/>
                </a:spcBef>
              </a:pPr>
              <a:endParaRPr lang="en-US" b="1">
                <a:solidFill>
                  <a:srgbClr val="0C0C0C"/>
                </a:solidFill>
                <a:latin typeface="Arial" panose="020B0604020202020204"/>
                <a:ea typeface="LF_Kai" pitchFamily="65" charset="-120"/>
              </a:endParaRPr>
            </a:p>
          </p:txBody>
        </p:sp>
        <p:pic>
          <p:nvPicPr>
            <p:cNvPr id="16" name="Picture 15">
              <a:extLst>
                <a:ext uri="{FF2B5EF4-FFF2-40B4-BE49-F238E27FC236}">
                  <a16:creationId xmlns:a16="http://schemas.microsoft.com/office/drawing/2014/main" id="{3802EF28-6A5A-4CE0-8997-B3EA904C6A15}"/>
                </a:ext>
              </a:extLst>
            </p:cNvPr>
            <p:cNvPicPr>
              <a:picLocks noChangeAspect="1"/>
            </p:cNvPicPr>
            <p:nvPr/>
          </p:nvPicPr>
          <p:blipFill>
            <a:blip r:embed="rId5"/>
            <a:stretch>
              <a:fillRect/>
            </a:stretch>
          </p:blipFill>
          <p:spPr>
            <a:xfrm>
              <a:off x="6895519" y="1809006"/>
              <a:ext cx="4329699" cy="3317895"/>
            </a:xfrm>
            <a:prstGeom prst="rect">
              <a:avLst/>
            </a:prstGeom>
          </p:spPr>
        </p:pic>
      </p:grpSp>
    </p:spTree>
    <p:extLst>
      <p:ext uri="{BB962C8B-B14F-4D97-AF65-F5344CB8AC3E}">
        <p14:creationId xmlns:p14="http://schemas.microsoft.com/office/powerpoint/2010/main" val="1681642265"/>
      </p:ext>
    </p:extLst>
  </p:cSld>
  <p:clrMapOvr>
    <a:masterClrMapping/>
  </p:clrMapOvr>
  <mc:AlternateContent xmlns:mc="http://schemas.openxmlformats.org/markup-compatibility/2006" xmlns:p14="http://schemas.microsoft.com/office/powerpoint/2010/main">
    <mc:Choice Requires="p14">
      <p:transition spd="med" p14:dur="700" advTm="57887">
        <p:fade/>
      </p:transition>
    </mc:Choice>
    <mc:Fallback xmlns="">
      <p:transition spd="med" advTm="57887">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Are these the first green shoots of recovery for travel? | Wings">
            <a:extLst>
              <a:ext uri="{FF2B5EF4-FFF2-40B4-BE49-F238E27FC236}">
                <a16:creationId xmlns:a16="http://schemas.microsoft.com/office/drawing/2014/main" id="{AF086BD9-FDD0-4B6F-A699-D666BFB5EB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73" b="10391"/>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44A2B2DF-1AB5-48E2-9336-7F3323307292}"/>
              </a:ext>
            </a:extLst>
          </p:cNvPr>
          <p:cNvSpPr>
            <a:spLocks noGrp="1"/>
          </p:cNvSpPr>
          <p:nvPr>
            <p:ph type="title"/>
          </p:nvPr>
        </p:nvSpPr>
        <p:spPr>
          <a:xfrm>
            <a:off x="192740" y="392757"/>
            <a:ext cx="10889475" cy="623248"/>
          </a:xfrm>
        </p:spPr>
        <p:txBody>
          <a:bodyPr/>
          <a:lstStyle/>
          <a:p>
            <a:r>
              <a:rPr lang="en-US" dirty="0">
                <a:solidFill>
                  <a:schemeClr val="bg1"/>
                </a:solidFill>
              </a:rPr>
              <a:t>Green Shoots Evident</a:t>
            </a:r>
          </a:p>
        </p:txBody>
      </p:sp>
      <p:grpSp>
        <p:nvGrpSpPr>
          <p:cNvPr id="31" name="Group 30">
            <a:extLst>
              <a:ext uri="{FF2B5EF4-FFF2-40B4-BE49-F238E27FC236}">
                <a16:creationId xmlns:a16="http://schemas.microsoft.com/office/drawing/2014/main" id="{4B81450B-86EA-41DA-A44E-A17263582CEC}"/>
              </a:ext>
            </a:extLst>
          </p:cNvPr>
          <p:cNvGrpSpPr/>
          <p:nvPr/>
        </p:nvGrpSpPr>
        <p:grpSpPr>
          <a:xfrm>
            <a:off x="6598216" y="1041572"/>
            <a:ext cx="4843172" cy="4876343"/>
            <a:chOff x="6518704" y="1041572"/>
            <a:chExt cx="4843172" cy="4876343"/>
          </a:xfrm>
        </p:grpSpPr>
        <p:sp>
          <p:nvSpPr>
            <p:cNvPr id="9" name="Rectangle 8">
              <a:extLst>
                <a:ext uri="{FF2B5EF4-FFF2-40B4-BE49-F238E27FC236}">
                  <a16:creationId xmlns:a16="http://schemas.microsoft.com/office/drawing/2014/main" id="{1532C34C-F8F2-464B-9CFA-E2451658D72D}"/>
                </a:ext>
              </a:extLst>
            </p:cNvPr>
            <p:cNvSpPr/>
            <p:nvPr/>
          </p:nvSpPr>
          <p:spPr bwMode="auto">
            <a:xfrm>
              <a:off x="6518704" y="1041572"/>
              <a:ext cx="4843172" cy="4876343"/>
            </a:xfrm>
            <a:prstGeom prst="rect">
              <a:avLst/>
            </a:prstGeom>
            <a:solidFill>
              <a:srgbClr val="EFF0F2">
                <a:alpha val="55000"/>
              </a:srgbClr>
            </a:solidFill>
            <a:ln w="47625" cap="flat" cmpd="sng" algn="ctr">
              <a:solidFill>
                <a:schemeClr val="bg1">
                  <a:lumMod val="75000"/>
                </a:schemeClr>
              </a:solidFill>
              <a:prstDash val="solid"/>
              <a:round/>
              <a:headEnd type="none" w="med" len="med"/>
              <a:tailEnd type="none" w="med" len="med"/>
            </a:ln>
            <a:effectLst/>
          </p:spPr>
          <p:txBody>
            <a:bodyPr wrap="none" lIns="45720" rIns="45720" anchor="ctr"/>
            <a:lstStyle/>
            <a:p>
              <a:pPr algn="ctr" defTabSz="914355" eaLnBrk="0" hangingPunct="0">
                <a:lnSpc>
                  <a:spcPct val="85000"/>
                </a:lnSpc>
                <a:spcBef>
                  <a:spcPct val="25000"/>
                </a:spcBef>
              </a:pPr>
              <a:endParaRPr lang="en-US" b="1">
                <a:solidFill>
                  <a:srgbClr val="0C0C0C"/>
                </a:solidFill>
                <a:latin typeface="Arial" panose="020B0604020202020204"/>
                <a:ea typeface="LF_Kai" pitchFamily="65" charset="-120"/>
              </a:endParaRPr>
            </a:p>
          </p:txBody>
        </p:sp>
        <p:graphicFrame>
          <p:nvGraphicFramePr>
            <p:cNvPr id="7" name="Chart 6">
              <a:extLst>
                <a:ext uri="{FF2B5EF4-FFF2-40B4-BE49-F238E27FC236}">
                  <a16:creationId xmlns:a16="http://schemas.microsoft.com/office/drawing/2014/main" id="{5597DC33-1A38-476C-9E67-3A1FF10F41A6}"/>
                </a:ext>
              </a:extLst>
            </p:cNvPr>
            <p:cNvGraphicFramePr/>
            <p:nvPr/>
          </p:nvGraphicFramePr>
          <p:xfrm>
            <a:off x="6798365" y="1042709"/>
            <a:ext cx="4283850" cy="4579124"/>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0C4A052F-F2BA-45F8-A124-84F3DB98BF1B}"/>
                </a:ext>
              </a:extLst>
            </p:cNvPr>
            <p:cNvSpPr txBox="1"/>
            <p:nvPr/>
          </p:nvSpPr>
          <p:spPr>
            <a:xfrm>
              <a:off x="7081716" y="1211277"/>
              <a:ext cx="3717147" cy="416496"/>
            </a:xfrm>
            <a:prstGeom prst="rect">
              <a:avLst/>
            </a:prstGeom>
            <a:noFill/>
          </p:spPr>
          <p:txBody>
            <a:bodyPr wrap="none" rtlCol="0">
              <a:noAutofit/>
            </a:bodyPr>
            <a:lstStyle/>
            <a:p>
              <a:pPr algn="ctr"/>
              <a:r>
                <a:rPr lang="en-US" sz="2000" b="1" dirty="0">
                  <a:solidFill>
                    <a:srgbClr val="C00000"/>
                  </a:solidFill>
                </a:rPr>
                <a:t>2020 Revenue Expectation</a:t>
              </a:r>
            </a:p>
          </p:txBody>
        </p:sp>
        <p:cxnSp>
          <p:nvCxnSpPr>
            <p:cNvPr id="12" name="Straight Connector 11">
              <a:extLst>
                <a:ext uri="{FF2B5EF4-FFF2-40B4-BE49-F238E27FC236}">
                  <a16:creationId xmlns:a16="http://schemas.microsoft.com/office/drawing/2014/main" id="{6C8CE8C4-5C96-44D1-8A1E-0E6F21D62617}"/>
                </a:ext>
              </a:extLst>
            </p:cNvPr>
            <p:cNvCxnSpPr/>
            <p:nvPr/>
          </p:nvCxnSpPr>
          <p:spPr bwMode="auto">
            <a:xfrm>
              <a:off x="6518704" y="1668869"/>
              <a:ext cx="4843172" cy="0"/>
            </a:xfrm>
            <a:prstGeom prst="line">
              <a:avLst/>
            </a:prstGeom>
            <a:noFill/>
            <a:ln w="15875" cap="flat" cmpd="sng" algn="ctr">
              <a:solidFill>
                <a:srgbClr val="C00000"/>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291CCDE-DFC1-4A22-9FA8-1F706E15E261}"/>
                </a:ext>
              </a:extLst>
            </p:cNvPr>
            <p:cNvCxnSpPr>
              <a:cxnSpLocks/>
            </p:cNvCxnSpPr>
            <p:nvPr/>
          </p:nvCxnSpPr>
          <p:spPr bwMode="auto">
            <a:xfrm flipV="1">
              <a:off x="8507002" y="1885536"/>
              <a:ext cx="893852" cy="869355"/>
            </a:xfrm>
            <a:prstGeom prst="line">
              <a:avLst/>
            </a:prstGeom>
            <a:noFill/>
            <a:ln w="28575" cap="flat" cmpd="sng" algn="ctr">
              <a:solidFill>
                <a:srgbClr val="808080"/>
              </a:solidFill>
              <a:prstDash val="sysDot"/>
              <a:round/>
              <a:headEnd type="none" w="med" len="med"/>
              <a:tailEnd type="triangle" w="lg" len="lg"/>
            </a:ln>
            <a:effectLst/>
          </p:spPr>
        </p:cxnSp>
        <p:grpSp>
          <p:nvGrpSpPr>
            <p:cNvPr id="30" name="Group 29">
              <a:extLst>
                <a:ext uri="{FF2B5EF4-FFF2-40B4-BE49-F238E27FC236}">
                  <a16:creationId xmlns:a16="http://schemas.microsoft.com/office/drawing/2014/main" id="{9540BBEF-A8DB-4791-8286-8305DF3E149A}"/>
                </a:ext>
              </a:extLst>
            </p:cNvPr>
            <p:cNvGrpSpPr/>
            <p:nvPr/>
          </p:nvGrpSpPr>
          <p:grpSpPr>
            <a:xfrm>
              <a:off x="8874751" y="2409374"/>
              <a:ext cx="2128287" cy="461665"/>
              <a:chOff x="6853967" y="1885536"/>
              <a:chExt cx="2128287" cy="461665"/>
            </a:xfrm>
          </p:grpSpPr>
          <p:sp>
            <p:nvSpPr>
              <p:cNvPr id="18" name="Parallelogram 17">
                <a:extLst>
                  <a:ext uri="{FF2B5EF4-FFF2-40B4-BE49-F238E27FC236}">
                    <a16:creationId xmlns:a16="http://schemas.microsoft.com/office/drawing/2014/main" id="{BB41C048-B3EF-4407-AEDF-9214638794DD}"/>
                  </a:ext>
                </a:extLst>
              </p:cNvPr>
              <p:cNvSpPr/>
              <p:nvPr/>
            </p:nvSpPr>
            <p:spPr bwMode="auto">
              <a:xfrm>
                <a:off x="6853967" y="1885537"/>
                <a:ext cx="2128287" cy="461662"/>
              </a:xfrm>
              <a:prstGeom prst="parallelogram">
                <a:avLst/>
              </a:prstGeom>
              <a:solidFill>
                <a:srgbClr val="00B050"/>
              </a:solidFill>
              <a:ln w="63500" cap="flat" cmpd="sng" algn="ctr">
                <a:solidFill>
                  <a:schemeClr val="tx1">
                    <a:lumMod val="50000"/>
                    <a:lumOff val="50000"/>
                  </a:schemeClr>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algn="ctr" eaLnBrk="0" fontAlgn="base" hangingPunct="0">
                  <a:spcBef>
                    <a:spcPct val="50000"/>
                  </a:spcBef>
                  <a:spcAft>
                    <a:spcPct val="0"/>
                  </a:spcAft>
                </a:pPr>
                <a:endParaRPr lang="en-US" sz="1100">
                  <a:latin typeface="Arial" charset="0"/>
                </a:endParaRPr>
              </a:p>
            </p:txBody>
          </p:sp>
          <p:sp>
            <p:nvSpPr>
              <p:cNvPr id="15" name="TextBox 14">
                <a:extLst>
                  <a:ext uri="{FF2B5EF4-FFF2-40B4-BE49-F238E27FC236}">
                    <a16:creationId xmlns:a16="http://schemas.microsoft.com/office/drawing/2014/main" id="{C9B12E6F-7E11-4A63-95D5-3A4BB242488D}"/>
                  </a:ext>
                </a:extLst>
              </p:cNvPr>
              <p:cNvSpPr txBox="1"/>
              <p:nvPr/>
            </p:nvSpPr>
            <p:spPr>
              <a:xfrm>
                <a:off x="6938527" y="1885536"/>
                <a:ext cx="1959167" cy="461665"/>
              </a:xfrm>
              <a:prstGeom prst="rect">
                <a:avLst/>
              </a:prstGeom>
              <a:noFill/>
            </p:spPr>
            <p:txBody>
              <a:bodyPr wrap="square" rtlCol="0">
                <a:spAutoFit/>
              </a:bodyPr>
              <a:lstStyle/>
              <a:p>
                <a:r>
                  <a:rPr lang="en-US" sz="2400" b="1" dirty="0">
                    <a:solidFill>
                      <a:schemeClr val="bg1"/>
                    </a:solidFill>
                  </a:rPr>
                  <a:t>+40% - 50%</a:t>
                </a:r>
              </a:p>
            </p:txBody>
          </p:sp>
        </p:grpSp>
        <p:cxnSp>
          <p:nvCxnSpPr>
            <p:cNvPr id="20" name="Straight Connector 19">
              <a:extLst>
                <a:ext uri="{FF2B5EF4-FFF2-40B4-BE49-F238E27FC236}">
                  <a16:creationId xmlns:a16="http://schemas.microsoft.com/office/drawing/2014/main" id="{DFA7C35E-FCA4-4869-A352-20A57ACA6C7D}"/>
                </a:ext>
              </a:extLst>
            </p:cNvPr>
            <p:cNvCxnSpPr>
              <a:cxnSpLocks/>
            </p:cNvCxnSpPr>
            <p:nvPr/>
          </p:nvCxnSpPr>
          <p:spPr bwMode="auto">
            <a:xfrm>
              <a:off x="7274103" y="4714126"/>
              <a:ext cx="3390253" cy="0"/>
            </a:xfrm>
            <a:prstGeom prst="line">
              <a:avLst/>
            </a:prstGeom>
            <a:noFill/>
            <a:ln w="15875" cap="flat" cmpd="sng" algn="ctr">
              <a:solidFill>
                <a:srgbClr val="808080"/>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6C3FAE9F-0D83-4B8B-AF3C-9777CAD266F7}"/>
                </a:ext>
              </a:extLst>
            </p:cNvPr>
            <p:cNvSpPr txBox="1"/>
            <p:nvPr/>
          </p:nvSpPr>
          <p:spPr>
            <a:xfrm>
              <a:off x="7110655" y="5298597"/>
              <a:ext cx="3717147" cy="416496"/>
            </a:xfrm>
            <a:prstGeom prst="rect">
              <a:avLst/>
            </a:prstGeom>
            <a:noFill/>
          </p:spPr>
          <p:txBody>
            <a:bodyPr wrap="none" rtlCol="0">
              <a:noAutofit/>
            </a:bodyPr>
            <a:lstStyle/>
            <a:p>
              <a:pPr algn="ctr"/>
              <a:r>
                <a:rPr lang="en-US" sz="2800" b="1" i="1" dirty="0">
                  <a:solidFill>
                    <a:srgbClr val="C00000"/>
                  </a:solidFill>
                </a:rPr>
                <a:t>Demand Benefits Us All!</a:t>
              </a:r>
            </a:p>
          </p:txBody>
        </p:sp>
      </p:grpSp>
    </p:spTree>
    <p:extLst>
      <p:ext uri="{BB962C8B-B14F-4D97-AF65-F5344CB8AC3E}">
        <p14:creationId xmlns:p14="http://schemas.microsoft.com/office/powerpoint/2010/main" val="1911541714"/>
      </p:ext>
    </p:extLst>
  </p:cSld>
  <p:clrMapOvr>
    <a:masterClrMapping/>
  </p:clrMapOvr>
  <mc:AlternateContent xmlns:mc="http://schemas.openxmlformats.org/markup-compatibility/2006" xmlns:p14="http://schemas.microsoft.com/office/powerpoint/2010/main">
    <mc:Choice Requires="p14">
      <p:transition spd="med" p14:dur="700" advTm="16579">
        <p:fade/>
      </p:transition>
    </mc:Choice>
    <mc:Fallback xmlns="">
      <p:transition spd="med" advTm="16579">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inancial stock market graph background , technology screen ...">
            <a:extLst>
              <a:ext uri="{FF2B5EF4-FFF2-40B4-BE49-F238E27FC236}">
                <a16:creationId xmlns:a16="http://schemas.microsoft.com/office/drawing/2014/main" id="{82EEC679-4134-4E0D-8E6D-E7929C712002}"/>
              </a:ext>
            </a:extLst>
          </p:cNvPr>
          <p:cNvPicPr>
            <a:picLocks noChangeAspect="1" noChangeArrowheads="1"/>
          </p:cNvPicPr>
          <p:nvPr/>
        </p:nvPicPr>
        <p:blipFill rotWithShape="1">
          <a:blip r:embed="rId3">
            <a:alphaModFix amt="75000"/>
            <a:extLst>
              <a:ext uri="{28A0092B-C50C-407E-A947-70E740481C1C}">
                <a14:useLocalDpi xmlns:a14="http://schemas.microsoft.com/office/drawing/2010/main" val="0"/>
              </a:ext>
            </a:extLst>
          </a:blip>
          <a:srcRect b="15558"/>
          <a:stretch/>
        </p:blipFill>
        <p:spPr bwMode="auto">
          <a:xfrm>
            <a:off x="-15982" y="0"/>
            <a:ext cx="12236748" cy="68831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90B7B30-0916-4588-9ADA-11191BCA3379}"/>
              </a:ext>
            </a:extLst>
          </p:cNvPr>
          <p:cNvSpPr>
            <a:spLocks noGrp="1"/>
          </p:cNvSpPr>
          <p:nvPr>
            <p:ph type="title"/>
          </p:nvPr>
        </p:nvSpPr>
        <p:spPr/>
        <p:txBody>
          <a:bodyPr/>
          <a:lstStyle/>
          <a:p>
            <a:r>
              <a:rPr lang="en-US" dirty="0">
                <a:solidFill>
                  <a:schemeClr val="bg1"/>
                </a:solidFill>
              </a:rPr>
              <a:t>Business / Financial Phases</a:t>
            </a:r>
          </a:p>
        </p:txBody>
      </p:sp>
      <p:grpSp>
        <p:nvGrpSpPr>
          <p:cNvPr id="5" name="Group 4">
            <a:extLst>
              <a:ext uri="{FF2B5EF4-FFF2-40B4-BE49-F238E27FC236}">
                <a16:creationId xmlns:a16="http://schemas.microsoft.com/office/drawing/2014/main" id="{461E8275-A1B8-4031-979D-AE189B38C4BC}"/>
              </a:ext>
            </a:extLst>
          </p:cNvPr>
          <p:cNvGrpSpPr/>
          <p:nvPr/>
        </p:nvGrpSpPr>
        <p:grpSpPr>
          <a:xfrm>
            <a:off x="1216014" y="1458384"/>
            <a:ext cx="9751729" cy="4550530"/>
            <a:chOff x="1801639" y="1458384"/>
            <a:chExt cx="9751729" cy="4550530"/>
          </a:xfrm>
        </p:grpSpPr>
        <p:grpSp>
          <p:nvGrpSpPr>
            <p:cNvPr id="18" name="Group 17">
              <a:extLst>
                <a:ext uri="{FF2B5EF4-FFF2-40B4-BE49-F238E27FC236}">
                  <a16:creationId xmlns:a16="http://schemas.microsoft.com/office/drawing/2014/main" id="{F46CFE9E-4A7A-47FE-8D03-200DB755EDBB}"/>
                </a:ext>
              </a:extLst>
            </p:cNvPr>
            <p:cNvGrpSpPr/>
            <p:nvPr/>
          </p:nvGrpSpPr>
          <p:grpSpPr>
            <a:xfrm>
              <a:off x="1886849" y="2423886"/>
              <a:ext cx="9666519" cy="3585028"/>
              <a:chOff x="391881" y="2423886"/>
              <a:chExt cx="9666519" cy="3585028"/>
            </a:xfrm>
          </p:grpSpPr>
          <p:sp>
            <p:nvSpPr>
              <p:cNvPr id="7" name="Parallelogram 6">
                <a:extLst>
                  <a:ext uri="{FF2B5EF4-FFF2-40B4-BE49-F238E27FC236}">
                    <a16:creationId xmlns:a16="http://schemas.microsoft.com/office/drawing/2014/main" id="{317A9D6C-C60E-490C-A7BE-FBFD5980F040}"/>
                  </a:ext>
                </a:extLst>
              </p:cNvPr>
              <p:cNvSpPr/>
              <p:nvPr/>
            </p:nvSpPr>
            <p:spPr bwMode="auto">
              <a:xfrm>
                <a:off x="391881" y="2423886"/>
                <a:ext cx="9666519" cy="3585028"/>
              </a:xfrm>
              <a:prstGeom prst="parallelogram">
                <a:avLst>
                  <a:gd name="adj" fmla="val 29858"/>
                </a:avLst>
              </a:prstGeom>
              <a:solidFill>
                <a:schemeClr val="tx1">
                  <a:lumMod val="75000"/>
                  <a:lumOff val="25000"/>
                </a:schemeClr>
              </a:solidFill>
              <a:ln w="63500" cap="flat" cmpd="sng" algn="ctr">
                <a:solidFill>
                  <a:schemeClr val="bg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171450" indent="-171450" algn="ctr" eaLnBrk="0" fontAlgn="base" hangingPunct="0">
                  <a:spcBef>
                    <a:spcPct val="50000"/>
                  </a:spcBef>
                  <a:spcAft>
                    <a:spcPct val="0"/>
                  </a:spcAft>
                  <a:buFont typeface="Arial" panose="020B0604020202020204" pitchFamily="34" charset="0"/>
                  <a:buChar char="•"/>
                </a:pPr>
                <a:endParaRPr lang="en-US" sz="1100" dirty="0">
                  <a:latin typeface="Arial" charset="0"/>
                </a:endParaRPr>
              </a:p>
            </p:txBody>
          </p:sp>
          <p:sp>
            <p:nvSpPr>
              <p:cNvPr id="3" name="TextBox 2">
                <a:extLst>
                  <a:ext uri="{FF2B5EF4-FFF2-40B4-BE49-F238E27FC236}">
                    <a16:creationId xmlns:a16="http://schemas.microsoft.com/office/drawing/2014/main" id="{CE7B4830-4358-4F05-942E-DE6BFC2A8C58}"/>
                  </a:ext>
                </a:extLst>
              </p:cNvPr>
              <p:cNvSpPr txBox="1"/>
              <p:nvPr/>
            </p:nvSpPr>
            <p:spPr>
              <a:xfrm>
                <a:off x="1402655" y="2981719"/>
                <a:ext cx="7770377" cy="2708434"/>
              </a:xfrm>
              <a:prstGeom prst="rect">
                <a:avLst/>
              </a:prstGeom>
              <a:noFill/>
            </p:spPr>
            <p:txBody>
              <a:bodyPr wrap="square" rtlCol="0">
                <a:spAutoFit/>
              </a:bodyPr>
              <a:lstStyle/>
              <a:p>
                <a:pPr marL="347663" indent="-347663">
                  <a:buFont typeface="Wingdings" panose="05000000000000000000" pitchFamily="2" charset="2"/>
                  <a:buChar char="§"/>
                </a:pPr>
                <a:r>
                  <a:rPr lang="en-US" sz="3400" b="1" dirty="0">
                    <a:solidFill>
                      <a:schemeClr val="bg1"/>
                    </a:solidFill>
                  </a:rPr>
                  <a:t>2021 and Beyond</a:t>
                </a:r>
              </a:p>
              <a:p>
                <a:pPr marL="347663" indent="-347663">
                  <a:buFont typeface="Wingdings" panose="05000000000000000000" pitchFamily="2" charset="2"/>
                  <a:buChar char="§"/>
                </a:pPr>
                <a:r>
                  <a:rPr lang="en-US" sz="3400" b="1" dirty="0">
                    <a:solidFill>
                      <a:schemeClr val="bg1"/>
                    </a:solidFill>
                  </a:rPr>
                  <a:t>Slow / Stable Recovery Expected</a:t>
                </a:r>
              </a:p>
              <a:p>
                <a:pPr marL="347663" indent="-347663">
                  <a:buFont typeface="Wingdings" panose="05000000000000000000" pitchFamily="2" charset="2"/>
                  <a:buChar char="§"/>
                </a:pPr>
                <a:r>
                  <a:rPr lang="en-US" sz="3400" b="1" dirty="0">
                    <a:solidFill>
                      <a:schemeClr val="bg1"/>
                    </a:solidFill>
                  </a:rPr>
                  <a:t>Redefine Priorities</a:t>
                </a:r>
              </a:p>
              <a:p>
                <a:pPr marL="347663" indent="-347663">
                  <a:buFont typeface="Wingdings" panose="05000000000000000000" pitchFamily="2" charset="2"/>
                  <a:buChar char="§"/>
                </a:pPr>
                <a:r>
                  <a:rPr lang="en-US" sz="3400" b="1" dirty="0">
                    <a:solidFill>
                      <a:schemeClr val="bg1"/>
                    </a:solidFill>
                  </a:rPr>
                  <a:t>Cost Structure &amp; Capital Allocation</a:t>
                </a:r>
              </a:p>
              <a:p>
                <a:pPr marL="347663" indent="-347663">
                  <a:buFont typeface="Wingdings" panose="05000000000000000000" pitchFamily="2" charset="2"/>
                  <a:buChar char="§"/>
                </a:pPr>
                <a:r>
                  <a:rPr lang="en-US" sz="3400" b="1" dirty="0">
                    <a:solidFill>
                      <a:schemeClr val="bg1"/>
                    </a:solidFill>
                  </a:rPr>
                  <a:t>Margin Recovery / Cash Flow</a:t>
                </a:r>
              </a:p>
            </p:txBody>
          </p:sp>
        </p:grpSp>
        <p:grpSp>
          <p:nvGrpSpPr>
            <p:cNvPr id="14" name="Group 13">
              <a:extLst>
                <a:ext uri="{FF2B5EF4-FFF2-40B4-BE49-F238E27FC236}">
                  <a16:creationId xmlns:a16="http://schemas.microsoft.com/office/drawing/2014/main" id="{119BE60A-2402-4F89-9B23-2541539763E9}"/>
                </a:ext>
              </a:extLst>
            </p:cNvPr>
            <p:cNvGrpSpPr/>
            <p:nvPr/>
          </p:nvGrpSpPr>
          <p:grpSpPr>
            <a:xfrm>
              <a:off x="1801639" y="1458384"/>
              <a:ext cx="4536914" cy="1315092"/>
              <a:chOff x="7268540" y="4573014"/>
              <a:chExt cx="4536914" cy="1315092"/>
            </a:xfrm>
          </p:grpSpPr>
          <p:sp>
            <p:nvSpPr>
              <p:cNvPr id="15" name="Parallelogram 14">
                <a:extLst>
                  <a:ext uri="{FF2B5EF4-FFF2-40B4-BE49-F238E27FC236}">
                    <a16:creationId xmlns:a16="http://schemas.microsoft.com/office/drawing/2014/main" id="{8F6D44EE-19A8-4E61-B6B6-084672EC7F9C}"/>
                  </a:ext>
                </a:extLst>
              </p:cNvPr>
              <p:cNvSpPr/>
              <p:nvPr/>
            </p:nvSpPr>
            <p:spPr bwMode="auto">
              <a:xfrm>
                <a:off x="7413740" y="4573014"/>
                <a:ext cx="4246515" cy="1315092"/>
              </a:xfrm>
              <a:prstGeom prst="parallelogram">
                <a:avLst/>
              </a:prstGeom>
              <a:solidFill>
                <a:schemeClr val="tx1">
                  <a:lumMod val="75000"/>
                  <a:lumOff val="25000"/>
                </a:schemeClr>
              </a:solidFill>
              <a:ln w="63500" cap="flat" cmpd="sng" algn="ctr">
                <a:solidFill>
                  <a:schemeClr val="bg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algn="ctr" eaLnBrk="0" fontAlgn="base" hangingPunct="0">
                  <a:spcBef>
                    <a:spcPct val="50000"/>
                  </a:spcBef>
                  <a:spcAft>
                    <a:spcPct val="0"/>
                  </a:spcAft>
                </a:pPr>
                <a:endParaRPr lang="en-US" sz="1100">
                  <a:latin typeface="Arial" charset="0"/>
                </a:endParaRPr>
              </a:p>
            </p:txBody>
          </p:sp>
          <p:grpSp>
            <p:nvGrpSpPr>
              <p:cNvPr id="17" name="Group 16">
                <a:extLst>
                  <a:ext uri="{FF2B5EF4-FFF2-40B4-BE49-F238E27FC236}">
                    <a16:creationId xmlns:a16="http://schemas.microsoft.com/office/drawing/2014/main" id="{7B1D72E0-C26A-4243-B7F6-35C74EC2162F}"/>
                  </a:ext>
                </a:extLst>
              </p:cNvPr>
              <p:cNvGrpSpPr/>
              <p:nvPr/>
            </p:nvGrpSpPr>
            <p:grpSpPr>
              <a:xfrm>
                <a:off x="7268540" y="4630396"/>
                <a:ext cx="4536914" cy="1200329"/>
                <a:chOff x="7268540" y="4630396"/>
                <a:chExt cx="4536914" cy="1200329"/>
              </a:xfrm>
            </p:grpSpPr>
            <p:sp>
              <p:nvSpPr>
                <p:cNvPr id="19" name="Parallelogram 18">
                  <a:extLst>
                    <a:ext uri="{FF2B5EF4-FFF2-40B4-BE49-F238E27FC236}">
                      <a16:creationId xmlns:a16="http://schemas.microsoft.com/office/drawing/2014/main" id="{57DBE5B3-51D6-4242-BBCE-3E5902BDA00B}"/>
                    </a:ext>
                  </a:extLst>
                </p:cNvPr>
                <p:cNvSpPr/>
                <p:nvPr/>
              </p:nvSpPr>
              <p:spPr bwMode="auto">
                <a:xfrm>
                  <a:off x="7268540" y="4747083"/>
                  <a:ext cx="4536914" cy="966953"/>
                </a:xfrm>
                <a:prstGeom prst="parallelogram">
                  <a:avLst/>
                </a:prstGeom>
                <a:solidFill>
                  <a:srgbClr val="00B050"/>
                </a:solidFill>
                <a:ln w="63500" cap="flat" cmpd="sng" algn="ctr">
                  <a:solidFill>
                    <a:schemeClr val="tx1">
                      <a:lumMod val="75000"/>
                      <a:lumOff val="25000"/>
                    </a:schemeClr>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a:ln>
                      <a:noFill/>
                    </a:ln>
                    <a:solidFill>
                      <a:schemeClr val="tx1"/>
                    </a:solidFill>
                    <a:effectLst/>
                    <a:latin typeface="Arial" charset="0"/>
                  </a:endParaRPr>
                </a:p>
              </p:txBody>
            </p:sp>
            <p:sp>
              <p:nvSpPr>
                <p:cNvPr id="20" name="TextBox 19">
                  <a:extLst>
                    <a:ext uri="{FF2B5EF4-FFF2-40B4-BE49-F238E27FC236}">
                      <a16:creationId xmlns:a16="http://schemas.microsoft.com/office/drawing/2014/main" id="{7D914836-EC54-4B0C-929C-DF33ABFBEC4D}"/>
                    </a:ext>
                  </a:extLst>
                </p:cNvPr>
                <p:cNvSpPr txBox="1"/>
                <p:nvPr/>
              </p:nvSpPr>
              <p:spPr>
                <a:xfrm>
                  <a:off x="7878498" y="4630396"/>
                  <a:ext cx="3316998" cy="1200329"/>
                </a:xfrm>
                <a:prstGeom prst="rect">
                  <a:avLst/>
                </a:prstGeom>
                <a:noFill/>
              </p:spPr>
              <p:txBody>
                <a:bodyPr wrap="none" rtlCol="0">
                  <a:spAutoFit/>
                </a:bodyPr>
                <a:lstStyle>
                  <a:defPPr>
                    <a:defRPr lang="en-US"/>
                  </a:defPPr>
                  <a:lvl1pPr>
                    <a:defRPr sz="7200" b="1" i="1" spc="533">
                      <a:solidFill>
                        <a:srgbClr val="FF0000"/>
                      </a:solidFill>
                      <a:latin typeface="Univers LT Pro 47 Lt Cn" panose="020B0703030502020204" pitchFamily="34" charset="77"/>
                    </a:defRPr>
                  </a:lvl1pPr>
                </a:lstStyle>
                <a:p>
                  <a:r>
                    <a:rPr lang="en-US" dirty="0">
                      <a:solidFill>
                        <a:schemeClr val="bg1"/>
                      </a:solidFill>
                    </a:rPr>
                    <a:t>Reality</a:t>
                  </a:r>
                </a:p>
              </p:txBody>
            </p:sp>
          </p:grpSp>
        </p:grpSp>
      </p:grpSp>
    </p:spTree>
    <p:extLst>
      <p:ext uri="{BB962C8B-B14F-4D97-AF65-F5344CB8AC3E}">
        <p14:creationId xmlns:p14="http://schemas.microsoft.com/office/powerpoint/2010/main" val="2879075408"/>
      </p:ext>
    </p:extLst>
  </p:cSld>
  <p:clrMapOvr>
    <a:masterClrMapping/>
  </p:clrMapOvr>
  <mc:AlternateContent xmlns:mc="http://schemas.openxmlformats.org/markup-compatibility/2006" xmlns:p14="http://schemas.microsoft.com/office/powerpoint/2010/main">
    <mc:Choice Requires="p14">
      <p:transition spd="med" p14:dur="700" advTm="59001">
        <p:fade/>
      </p:transition>
    </mc:Choice>
    <mc:Fallback xmlns="">
      <p:transition spd="med" advTm="59001">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F6C2CFFC-5C5C-47CE-9D97-E366A1EB1359}"/>
              </a:ext>
            </a:extLst>
          </p:cNvPr>
          <p:cNvPicPr>
            <a:picLocks noChangeAspect="1"/>
          </p:cNvPicPr>
          <p:nvPr/>
        </p:nvPicPr>
        <p:blipFill>
          <a:blip r:embed="rId3">
            <a:alphaModFix amt="30000"/>
            <a:extLst>
              <a:ext uri="{BEBA8EAE-BF5A-486C-A8C5-ECC9F3942E4B}">
                <a14:imgProps xmlns:a14="http://schemas.microsoft.com/office/drawing/2010/main">
                  <a14:imgLayer r:embed="rId4">
                    <a14:imgEffect>
                      <a14:colorTemperature colorTemp="5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620023" y="710139"/>
            <a:ext cx="10711315" cy="5402027"/>
          </a:xfrm>
          <a:prstGeom prst="rect">
            <a:avLst/>
          </a:prstGeom>
        </p:spPr>
      </p:pic>
      <p:pic>
        <p:nvPicPr>
          <p:cNvPr id="2" name="Picture 1">
            <a:extLst>
              <a:ext uri="{FF2B5EF4-FFF2-40B4-BE49-F238E27FC236}">
                <a16:creationId xmlns:a16="http://schemas.microsoft.com/office/drawing/2014/main" id="{39555E6B-D186-427C-83BD-B0779BBE397F}"/>
              </a:ext>
            </a:extLst>
          </p:cNvPr>
          <p:cNvPicPr>
            <a:picLocks noChangeAspect="1"/>
          </p:cNvPicPr>
          <p:nvPr/>
        </p:nvPicPr>
        <p:blipFill>
          <a:blip r:embed="rId5"/>
          <a:stretch>
            <a:fillRect/>
          </a:stretch>
        </p:blipFill>
        <p:spPr>
          <a:xfrm>
            <a:off x="227096" y="143462"/>
            <a:ext cx="3309683" cy="1387082"/>
          </a:xfrm>
          <a:prstGeom prst="rect">
            <a:avLst/>
          </a:prstGeom>
        </p:spPr>
      </p:pic>
      <p:sp>
        <p:nvSpPr>
          <p:cNvPr id="21" name="Title 1">
            <a:extLst>
              <a:ext uri="{FF2B5EF4-FFF2-40B4-BE49-F238E27FC236}">
                <a16:creationId xmlns:a16="http://schemas.microsoft.com/office/drawing/2014/main" id="{2C1021C7-4C2C-460A-A1F1-9B59542CD366}"/>
              </a:ext>
            </a:extLst>
          </p:cNvPr>
          <p:cNvSpPr>
            <a:spLocks noGrp="1"/>
          </p:cNvSpPr>
          <p:nvPr>
            <p:ph type="title"/>
          </p:nvPr>
        </p:nvSpPr>
        <p:spPr>
          <a:xfrm>
            <a:off x="3718123" y="392757"/>
            <a:ext cx="8223688" cy="623248"/>
          </a:xfrm>
        </p:spPr>
        <p:txBody>
          <a:bodyPr>
            <a:normAutofit fontScale="90000"/>
          </a:bodyPr>
          <a:lstStyle/>
          <a:p>
            <a:r>
              <a:rPr lang="en-US" dirty="0"/>
              <a:t>Industry Look-Forward</a:t>
            </a:r>
          </a:p>
        </p:txBody>
      </p:sp>
      <p:grpSp>
        <p:nvGrpSpPr>
          <p:cNvPr id="7" name="Group 6">
            <a:extLst>
              <a:ext uri="{FF2B5EF4-FFF2-40B4-BE49-F238E27FC236}">
                <a16:creationId xmlns:a16="http://schemas.microsoft.com/office/drawing/2014/main" id="{89836627-1A40-4EC9-9B7D-CADE73D1A32D}"/>
              </a:ext>
            </a:extLst>
          </p:cNvPr>
          <p:cNvGrpSpPr/>
          <p:nvPr/>
        </p:nvGrpSpPr>
        <p:grpSpPr>
          <a:xfrm>
            <a:off x="1205146" y="5659260"/>
            <a:ext cx="9967437" cy="553998"/>
            <a:chOff x="414545" y="5812476"/>
            <a:chExt cx="9967437" cy="553998"/>
          </a:xfrm>
        </p:grpSpPr>
        <p:sp>
          <p:nvSpPr>
            <p:cNvPr id="20" name="TextBox 19">
              <a:extLst>
                <a:ext uri="{FF2B5EF4-FFF2-40B4-BE49-F238E27FC236}">
                  <a16:creationId xmlns:a16="http://schemas.microsoft.com/office/drawing/2014/main" id="{6926B17B-BD9C-4B1D-AD88-38E531D61D8F}"/>
                </a:ext>
              </a:extLst>
            </p:cNvPr>
            <p:cNvSpPr txBox="1"/>
            <p:nvPr/>
          </p:nvSpPr>
          <p:spPr>
            <a:xfrm>
              <a:off x="1873633" y="5812476"/>
              <a:ext cx="8508349" cy="553998"/>
            </a:xfrm>
            <a:prstGeom prst="rect">
              <a:avLst/>
            </a:prstGeom>
            <a:noFill/>
          </p:spPr>
          <p:txBody>
            <a:bodyPr wrap="square" rtlCol="0">
              <a:spAutoFit/>
            </a:bodyPr>
            <a:lstStyle/>
            <a:p>
              <a:pPr algn="ctr"/>
              <a:r>
                <a:rPr lang="en-US" sz="3000" b="1" i="1" dirty="0">
                  <a:solidFill>
                    <a:srgbClr val="DC0202"/>
                  </a:solidFill>
                </a:rPr>
                <a:t>Multiple Years to Achieve 2019 Performance</a:t>
              </a:r>
            </a:p>
          </p:txBody>
        </p:sp>
        <p:sp>
          <p:nvSpPr>
            <p:cNvPr id="5" name="TextBox 4">
              <a:extLst>
                <a:ext uri="{FF2B5EF4-FFF2-40B4-BE49-F238E27FC236}">
                  <a16:creationId xmlns:a16="http://schemas.microsoft.com/office/drawing/2014/main" id="{41E46519-457E-4024-817D-1906EC1B1488}"/>
                </a:ext>
              </a:extLst>
            </p:cNvPr>
            <p:cNvSpPr txBox="1"/>
            <p:nvPr/>
          </p:nvSpPr>
          <p:spPr>
            <a:xfrm>
              <a:off x="414545" y="5881939"/>
              <a:ext cx="1553497" cy="400110"/>
            </a:xfrm>
            <a:prstGeom prst="rect">
              <a:avLst/>
            </a:prstGeom>
            <a:solidFill>
              <a:srgbClr val="00B050"/>
            </a:solidFill>
          </p:spPr>
          <p:txBody>
            <a:bodyPr wrap="square" rtlCol="0">
              <a:spAutoFit/>
            </a:bodyPr>
            <a:lstStyle/>
            <a:p>
              <a:r>
                <a:rPr lang="en-US" sz="2000" b="1" dirty="0">
                  <a:solidFill>
                    <a:schemeClr val="bg1"/>
                  </a:solidFill>
                </a:rPr>
                <a:t>= or &gt; 2019</a:t>
              </a:r>
            </a:p>
          </p:txBody>
        </p:sp>
      </p:grpSp>
      <p:grpSp>
        <p:nvGrpSpPr>
          <p:cNvPr id="33" name="Group 32">
            <a:extLst>
              <a:ext uri="{FF2B5EF4-FFF2-40B4-BE49-F238E27FC236}">
                <a16:creationId xmlns:a16="http://schemas.microsoft.com/office/drawing/2014/main" id="{3E49B421-FA67-4E4C-8B40-3D047FA08868}"/>
              </a:ext>
            </a:extLst>
          </p:cNvPr>
          <p:cNvGrpSpPr/>
          <p:nvPr/>
        </p:nvGrpSpPr>
        <p:grpSpPr>
          <a:xfrm>
            <a:off x="959133" y="1449898"/>
            <a:ext cx="10177881" cy="3947163"/>
            <a:chOff x="1008828" y="1529410"/>
            <a:chExt cx="10177881" cy="3947163"/>
          </a:xfrm>
        </p:grpSpPr>
        <p:pic>
          <p:nvPicPr>
            <p:cNvPr id="8" name="Picture 7">
              <a:extLst>
                <a:ext uri="{FF2B5EF4-FFF2-40B4-BE49-F238E27FC236}">
                  <a16:creationId xmlns:a16="http://schemas.microsoft.com/office/drawing/2014/main" id="{38F13BDA-AF81-4C84-ADEA-143A250CABE8}"/>
                </a:ext>
              </a:extLst>
            </p:cNvPr>
            <p:cNvPicPr>
              <a:picLocks noChangeAspect="1"/>
            </p:cNvPicPr>
            <p:nvPr/>
          </p:nvPicPr>
          <p:blipFill>
            <a:blip r:embed="rId6"/>
            <a:stretch>
              <a:fillRect/>
            </a:stretch>
          </p:blipFill>
          <p:spPr>
            <a:xfrm>
              <a:off x="1151750" y="1994090"/>
              <a:ext cx="9757710" cy="3375845"/>
            </a:xfrm>
            <a:prstGeom prst="rect">
              <a:avLst/>
            </a:prstGeom>
          </p:spPr>
        </p:pic>
        <p:grpSp>
          <p:nvGrpSpPr>
            <p:cNvPr id="18" name="Group 17">
              <a:extLst>
                <a:ext uri="{FF2B5EF4-FFF2-40B4-BE49-F238E27FC236}">
                  <a16:creationId xmlns:a16="http://schemas.microsoft.com/office/drawing/2014/main" id="{05481A55-B7BE-4F4A-BAAB-A768A5F6F17B}"/>
                </a:ext>
              </a:extLst>
            </p:cNvPr>
            <p:cNvGrpSpPr/>
            <p:nvPr/>
          </p:nvGrpSpPr>
          <p:grpSpPr>
            <a:xfrm>
              <a:off x="1055517" y="1529410"/>
              <a:ext cx="10131192" cy="3936049"/>
              <a:chOff x="873059" y="1530544"/>
              <a:chExt cx="10380265" cy="4058765"/>
            </a:xfrm>
          </p:grpSpPr>
          <p:cxnSp>
            <p:nvCxnSpPr>
              <p:cNvPr id="13" name="Straight Connector 12">
                <a:extLst>
                  <a:ext uri="{FF2B5EF4-FFF2-40B4-BE49-F238E27FC236}">
                    <a16:creationId xmlns:a16="http://schemas.microsoft.com/office/drawing/2014/main" id="{49189FF9-8874-47D8-9E51-7B5B2D3554C3}"/>
                  </a:ext>
                </a:extLst>
              </p:cNvPr>
              <p:cNvCxnSpPr>
                <a:cxnSpLocks/>
              </p:cNvCxnSpPr>
              <p:nvPr/>
            </p:nvCxnSpPr>
            <p:spPr bwMode="auto">
              <a:xfrm>
                <a:off x="3467954" y="1530544"/>
                <a:ext cx="0" cy="3960263"/>
              </a:xfrm>
              <a:prstGeom prst="line">
                <a:avLst/>
              </a:prstGeom>
              <a:noFill/>
              <a:ln w="22225" cap="flat" cmpd="sng" algn="ctr">
                <a:solidFill>
                  <a:srgbClr val="808080"/>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B6442DE-78C9-4A35-986F-29E265B6D1F7}"/>
                  </a:ext>
                </a:extLst>
              </p:cNvPr>
              <p:cNvCxnSpPr>
                <a:cxnSpLocks/>
              </p:cNvCxnSpPr>
              <p:nvPr/>
            </p:nvCxnSpPr>
            <p:spPr bwMode="auto">
              <a:xfrm>
                <a:off x="3467954" y="1542004"/>
                <a:ext cx="7534343" cy="0"/>
              </a:xfrm>
              <a:prstGeom prst="line">
                <a:avLst/>
              </a:prstGeom>
              <a:noFill/>
              <a:ln w="22225" cap="flat" cmpd="sng" algn="ctr">
                <a:solidFill>
                  <a:srgbClr val="808080"/>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115F5994-885A-4F28-AE02-D098FF1584B8}"/>
                  </a:ext>
                </a:extLst>
              </p:cNvPr>
              <p:cNvSpPr txBox="1"/>
              <p:nvPr/>
            </p:nvSpPr>
            <p:spPr>
              <a:xfrm>
                <a:off x="5338920" y="1599688"/>
                <a:ext cx="5914404" cy="400110"/>
              </a:xfrm>
              <a:prstGeom prst="rect">
                <a:avLst/>
              </a:prstGeom>
              <a:noFill/>
            </p:spPr>
            <p:txBody>
              <a:bodyPr wrap="square" rtlCol="0">
                <a:spAutoFit/>
              </a:bodyPr>
              <a:lstStyle/>
              <a:p>
                <a:r>
                  <a:rPr lang="en-US" sz="2000" b="1" i="1" dirty="0">
                    <a:solidFill>
                      <a:srgbClr val="DC0202"/>
                    </a:solidFill>
                  </a:rPr>
                  <a:t>Current OEM Production Forecasts</a:t>
                </a:r>
              </a:p>
            </p:txBody>
          </p:sp>
          <p:pic>
            <p:nvPicPr>
              <p:cNvPr id="23" name="Picture 22">
                <a:extLst>
                  <a:ext uri="{FF2B5EF4-FFF2-40B4-BE49-F238E27FC236}">
                    <a16:creationId xmlns:a16="http://schemas.microsoft.com/office/drawing/2014/main" id="{BECB3E54-A0D4-42A1-BF64-F426ECBF70BD}"/>
                  </a:ext>
                </a:extLst>
              </p:cNvPr>
              <p:cNvPicPr>
                <a:picLocks noChangeAspect="1"/>
              </p:cNvPicPr>
              <p:nvPr/>
            </p:nvPicPr>
            <p:blipFill rotWithShape="1">
              <a:blip r:embed="rId7"/>
              <a:srcRect l="-1723" t="2561" r="5171" b="35899"/>
              <a:stretch/>
            </p:blipFill>
            <p:spPr>
              <a:xfrm>
                <a:off x="873059" y="5175635"/>
                <a:ext cx="1447860" cy="413674"/>
              </a:xfrm>
              <a:prstGeom prst="rect">
                <a:avLst/>
              </a:prstGeom>
              <a:noFill/>
              <a:ln w="22225" cap="flat" cmpd="sng" algn="ctr">
                <a:solidFill>
                  <a:srgbClr val="808080"/>
                </a:solidFill>
                <a:prstDash val="solid"/>
                <a:round/>
                <a:headEnd type="none" w="med" len="med"/>
                <a:tailEnd type="none" w="med" len="med"/>
              </a:ln>
              <a:effectLst/>
            </p:spPr>
          </p:pic>
        </p:grpSp>
        <p:sp>
          <p:nvSpPr>
            <p:cNvPr id="24" name="TextBox 23">
              <a:extLst>
                <a:ext uri="{FF2B5EF4-FFF2-40B4-BE49-F238E27FC236}">
                  <a16:creationId xmlns:a16="http://schemas.microsoft.com/office/drawing/2014/main" id="{627E928C-1010-4482-9E3B-DDC14494C906}"/>
                </a:ext>
              </a:extLst>
            </p:cNvPr>
            <p:cNvSpPr txBox="1"/>
            <p:nvPr/>
          </p:nvSpPr>
          <p:spPr>
            <a:xfrm>
              <a:off x="1008828" y="2086619"/>
              <a:ext cx="958917" cy="276999"/>
            </a:xfrm>
            <a:prstGeom prst="rect">
              <a:avLst/>
            </a:prstGeom>
            <a:noFill/>
          </p:spPr>
          <p:txBody>
            <a:bodyPr wrap="none" rtlCol="0">
              <a:spAutoFit/>
            </a:bodyPr>
            <a:lstStyle/>
            <a:p>
              <a:r>
                <a:rPr lang="en-US" sz="1200" i="1" dirty="0"/>
                <a:t>(in millions)</a:t>
              </a:r>
            </a:p>
          </p:txBody>
        </p:sp>
        <p:cxnSp>
          <p:nvCxnSpPr>
            <p:cNvPr id="29" name="Straight Connector 28">
              <a:extLst>
                <a:ext uri="{FF2B5EF4-FFF2-40B4-BE49-F238E27FC236}">
                  <a16:creationId xmlns:a16="http://schemas.microsoft.com/office/drawing/2014/main" id="{8B01B49C-AE2B-40E0-8025-02F00D37F376}"/>
                </a:ext>
              </a:extLst>
            </p:cNvPr>
            <p:cNvCxnSpPr>
              <a:cxnSpLocks/>
            </p:cNvCxnSpPr>
            <p:nvPr/>
          </p:nvCxnSpPr>
          <p:spPr bwMode="auto">
            <a:xfrm>
              <a:off x="3578679" y="1551638"/>
              <a:ext cx="7353557" cy="0"/>
            </a:xfrm>
            <a:prstGeom prst="line">
              <a:avLst/>
            </a:prstGeom>
            <a:noFill/>
            <a:ln w="22225" cap="flat" cmpd="sng" algn="ctr">
              <a:solidFill>
                <a:srgbClr val="808080"/>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C2F00DDC-64C3-4D67-95C8-7E9B264B5759}"/>
                </a:ext>
              </a:extLst>
            </p:cNvPr>
            <p:cNvSpPr txBox="1"/>
            <p:nvPr/>
          </p:nvSpPr>
          <p:spPr>
            <a:xfrm>
              <a:off x="5404751" y="1607577"/>
              <a:ext cx="5772489" cy="388013"/>
            </a:xfrm>
            <a:prstGeom prst="rect">
              <a:avLst/>
            </a:prstGeom>
            <a:noFill/>
          </p:spPr>
          <p:txBody>
            <a:bodyPr wrap="square" rtlCol="0">
              <a:spAutoFit/>
            </a:bodyPr>
            <a:lstStyle/>
            <a:p>
              <a:r>
                <a:rPr lang="en-US" sz="2000" b="1" i="1" dirty="0">
                  <a:solidFill>
                    <a:srgbClr val="DC0202"/>
                  </a:solidFill>
                </a:rPr>
                <a:t>Current OEM Production Forecasts</a:t>
              </a:r>
            </a:p>
          </p:txBody>
        </p:sp>
        <p:grpSp>
          <p:nvGrpSpPr>
            <p:cNvPr id="15" name="Group 14">
              <a:extLst>
                <a:ext uri="{FF2B5EF4-FFF2-40B4-BE49-F238E27FC236}">
                  <a16:creationId xmlns:a16="http://schemas.microsoft.com/office/drawing/2014/main" id="{18BCDE64-9CDE-49A2-AFC9-5E622897C44F}"/>
                </a:ext>
              </a:extLst>
            </p:cNvPr>
            <p:cNvGrpSpPr/>
            <p:nvPr/>
          </p:nvGrpSpPr>
          <p:grpSpPr>
            <a:xfrm>
              <a:off x="1046048" y="5075406"/>
              <a:ext cx="2329606" cy="401167"/>
              <a:chOff x="1046048" y="5075406"/>
              <a:chExt cx="2329606" cy="401167"/>
            </a:xfrm>
          </p:grpSpPr>
          <p:sp>
            <p:nvSpPr>
              <p:cNvPr id="26" name="TextBox 25">
                <a:extLst>
                  <a:ext uri="{FF2B5EF4-FFF2-40B4-BE49-F238E27FC236}">
                    <a16:creationId xmlns:a16="http://schemas.microsoft.com/office/drawing/2014/main" id="{F4C43FE3-5C68-4E8C-8D87-92C533C9A5D9}"/>
                  </a:ext>
                </a:extLst>
              </p:cNvPr>
              <p:cNvSpPr txBox="1"/>
              <p:nvPr/>
            </p:nvSpPr>
            <p:spPr>
              <a:xfrm>
                <a:off x="2432767" y="5137490"/>
                <a:ext cx="942887" cy="276999"/>
              </a:xfrm>
              <a:prstGeom prst="rect">
                <a:avLst/>
              </a:prstGeom>
              <a:noFill/>
            </p:spPr>
            <p:txBody>
              <a:bodyPr wrap="none" rtlCol="0">
                <a:spAutoFit/>
              </a:bodyPr>
              <a:lstStyle/>
              <a:p>
                <a:r>
                  <a:rPr lang="en-US" sz="1200" i="1" dirty="0"/>
                  <a:t>(Sep 2020)</a:t>
                </a:r>
              </a:p>
            </p:txBody>
          </p:sp>
          <p:pic>
            <p:nvPicPr>
              <p:cNvPr id="31" name="Picture 30">
                <a:extLst>
                  <a:ext uri="{FF2B5EF4-FFF2-40B4-BE49-F238E27FC236}">
                    <a16:creationId xmlns:a16="http://schemas.microsoft.com/office/drawing/2014/main" id="{9D89EBDB-FDA5-4FAD-A707-62985119B33A}"/>
                  </a:ext>
                </a:extLst>
              </p:cNvPr>
              <p:cNvPicPr>
                <a:picLocks noChangeAspect="1"/>
              </p:cNvPicPr>
              <p:nvPr/>
            </p:nvPicPr>
            <p:blipFill rotWithShape="1">
              <a:blip r:embed="rId7"/>
              <a:srcRect l="-1723" t="2561" r="5171" b="35899"/>
              <a:stretch/>
            </p:blipFill>
            <p:spPr>
              <a:xfrm>
                <a:off x="1046048" y="5075406"/>
                <a:ext cx="1413119" cy="401167"/>
              </a:xfrm>
              <a:prstGeom prst="rect">
                <a:avLst/>
              </a:prstGeom>
            </p:spPr>
          </p:pic>
        </p:grpSp>
      </p:grpSp>
    </p:spTree>
    <p:extLst>
      <p:ext uri="{BB962C8B-B14F-4D97-AF65-F5344CB8AC3E}">
        <p14:creationId xmlns:p14="http://schemas.microsoft.com/office/powerpoint/2010/main" val="2060791038"/>
      </p:ext>
    </p:extLst>
  </p:cSld>
  <p:clrMapOvr>
    <a:masterClrMapping/>
  </p:clrMapOvr>
  <mc:AlternateContent xmlns:mc="http://schemas.openxmlformats.org/markup-compatibility/2006" xmlns:p14="http://schemas.microsoft.com/office/powerpoint/2010/main">
    <mc:Choice Requires="p14">
      <p:transition spd="med" p14:dur="700" advTm="30673">
        <p:fade/>
      </p:transition>
    </mc:Choice>
    <mc:Fallback xmlns="">
      <p:transition spd="med" advTm="30673">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eace in the Storm (reposted) – Growing Weisser">
            <a:extLst>
              <a:ext uri="{FF2B5EF4-FFF2-40B4-BE49-F238E27FC236}">
                <a16:creationId xmlns:a16="http://schemas.microsoft.com/office/drawing/2014/main" id="{AAD16E31-572D-45AA-AE34-7A7164E34B4A}"/>
              </a:ext>
            </a:extLst>
          </p:cNvPr>
          <p:cNvPicPr>
            <a:picLocks noChangeAspect="1" noChangeArrowheads="1"/>
          </p:cNvPicPr>
          <p:nvPr/>
        </p:nvPicPr>
        <p:blipFill>
          <a:blip r:embed="rId4">
            <a:alphaModFix amt="45000"/>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6031BFB0-299D-4864-A768-212B48A333D3}"/>
              </a:ext>
            </a:extLst>
          </p:cNvPr>
          <p:cNvGrpSpPr/>
          <p:nvPr/>
        </p:nvGrpSpPr>
        <p:grpSpPr>
          <a:xfrm>
            <a:off x="2111654" y="1902804"/>
            <a:ext cx="10532532" cy="2126518"/>
            <a:chOff x="2111654" y="1902804"/>
            <a:chExt cx="10532532" cy="2126518"/>
          </a:xfrm>
        </p:grpSpPr>
        <p:sp>
          <p:nvSpPr>
            <p:cNvPr id="4" name="TextBox 3">
              <a:extLst>
                <a:ext uri="{FF2B5EF4-FFF2-40B4-BE49-F238E27FC236}">
                  <a16:creationId xmlns:a16="http://schemas.microsoft.com/office/drawing/2014/main" id="{15B3735C-D487-451A-A1CE-ADCB6C2FF42F}"/>
                </a:ext>
              </a:extLst>
            </p:cNvPr>
            <p:cNvSpPr txBox="1"/>
            <p:nvPr/>
          </p:nvSpPr>
          <p:spPr>
            <a:xfrm>
              <a:off x="2111654" y="3013659"/>
              <a:ext cx="8508349" cy="1015663"/>
            </a:xfrm>
            <a:prstGeom prst="rect">
              <a:avLst/>
            </a:prstGeom>
            <a:noFill/>
          </p:spPr>
          <p:txBody>
            <a:bodyPr wrap="square" rtlCol="0">
              <a:spAutoFit/>
            </a:bodyPr>
            <a:lstStyle/>
            <a:p>
              <a:r>
                <a:rPr lang="en-US" sz="6000" b="1" i="1" dirty="0">
                  <a:solidFill>
                    <a:srgbClr val="DC0202"/>
                  </a:solidFill>
                </a:rPr>
                <a:t>Resilience</a:t>
              </a:r>
            </a:p>
          </p:txBody>
        </p:sp>
        <p:grpSp>
          <p:nvGrpSpPr>
            <p:cNvPr id="5" name="Group 4">
              <a:extLst>
                <a:ext uri="{FF2B5EF4-FFF2-40B4-BE49-F238E27FC236}">
                  <a16:creationId xmlns:a16="http://schemas.microsoft.com/office/drawing/2014/main" id="{265CEDB9-D06F-4832-9D03-40F1E150ABE5}"/>
                </a:ext>
              </a:extLst>
            </p:cNvPr>
            <p:cNvGrpSpPr/>
            <p:nvPr/>
          </p:nvGrpSpPr>
          <p:grpSpPr>
            <a:xfrm>
              <a:off x="2111654" y="1902804"/>
              <a:ext cx="10532532" cy="1077461"/>
              <a:chOff x="2523068" y="1902804"/>
              <a:chExt cx="10532532" cy="1077461"/>
            </a:xfrm>
          </p:grpSpPr>
          <p:sp>
            <p:nvSpPr>
              <p:cNvPr id="6" name="TextBox 5">
                <a:extLst>
                  <a:ext uri="{FF2B5EF4-FFF2-40B4-BE49-F238E27FC236}">
                    <a16:creationId xmlns:a16="http://schemas.microsoft.com/office/drawing/2014/main" id="{C8124B7D-ADE4-49A4-A7EB-744DA4BCEA0B}"/>
                  </a:ext>
                </a:extLst>
              </p:cNvPr>
              <p:cNvSpPr txBox="1"/>
              <p:nvPr/>
            </p:nvSpPr>
            <p:spPr>
              <a:xfrm>
                <a:off x="2523068" y="1902804"/>
                <a:ext cx="10532532" cy="1015663"/>
              </a:xfrm>
              <a:prstGeom prst="rect">
                <a:avLst/>
              </a:prstGeom>
              <a:noFill/>
            </p:spPr>
            <p:txBody>
              <a:bodyPr wrap="square" rtlCol="0">
                <a:spAutoFit/>
              </a:bodyPr>
              <a:lstStyle/>
              <a:p>
                <a:r>
                  <a:rPr lang="en-US" sz="6000" b="1" dirty="0">
                    <a:solidFill>
                      <a:srgbClr val="DC0202"/>
                    </a:solidFill>
                    <a:latin typeface="+mj-lt"/>
                    <a:ea typeface="LF_Kai"/>
                    <a:cs typeface="+mj-cs"/>
                  </a:rPr>
                  <a:t>Awareness</a:t>
                </a:r>
              </a:p>
            </p:txBody>
          </p:sp>
          <p:cxnSp>
            <p:nvCxnSpPr>
              <p:cNvPr id="7" name="Straight Connector 6">
                <a:extLst>
                  <a:ext uri="{FF2B5EF4-FFF2-40B4-BE49-F238E27FC236}">
                    <a16:creationId xmlns:a16="http://schemas.microsoft.com/office/drawing/2014/main" id="{55F40F1D-2BB9-4A25-9848-F47E7F779C8F}"/>
                  </a:ext>
                </a:extLst>
              </p:cNvPr>
              <p:cNvCxnSpPr>
                <a:cxnSpLocks/>
              </p:cNvCxnSpPr>
              <p:nvPr/>
            </p:nvCxnSpPr>
            <p:spPr bwMode="auto">
              <a:xfrm>
                <a:off x="2590802" y="2980265"/>
                <a:ext cx="8331200" cy="0"/>
              </a:xfrm>
              <a:prstGeom prst="line">
                <a:avLst/>
              </a:prstGeom>
              <a:noFill/>
              <a:ln w="44450" cap="flat" cmpd="sng" algn="ctr">
                <a:solidFill>
                  <a:schemeClr val="tx1">
                    <a:lumMod val="75000"/>
                    <a:lumOff val="25000"/>
                  </a:schemeClr>
                </a:solidFill>
                <a:prstDash val="solid"/>
                <a:round/>
                <a:headEnd type="none" w="med" len="med"/>
                <a:tailEnd type="none" w="med" len="med"/>
              </a:ln>
              <a:effectLst/>
            </p:spPr>
          </p:cxnSp>
        </p:grpSp>
      </p:grpSp>
    </p:spTree>
    <p:custDataLst>
      <p:tags r:id="rId1"/>
    </p:custDataLst>
    <p:extLst>
      <p:ext uri="{BB962C8B-B14F-4D97-AF65-F5344CB8AC3E}">
        <p14:creationId xmlns:p14="http://schemas.microsoft.com/office/powerpoint/2010/main" val="2157837541"/>
      </p:ext>
    </p:extLst>
  </p:cSld>
  <p:clrMapOvr>
    <a:masterClrMapping/>
  </p:clrMapOvr>
  <mc:AlternateContent xmlns:mc="http://schemas.openxmlformats.org/markup-compatibility/2006" xmlns:p14="http://schemas.microsoft.com/office/powerpoint/2010/main">
    <mc:Choice Requires="p14">
      <p:transition spd="med" p14:dur="700" advTm="19992">
        <p:fade/>
      </p:transition>
    </mc:Choice>
    <mc:Fallback xmlns="">
      <p:transition spd="med" advTm="1999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77D3CE7-817B-4BDC-8FC8-16C9C87554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 y="0"/>
            <a:ext cx="12191746" cy="6858000"/>
          </a:xfrm>
          <a:prstGeom prst="rect">
            <a:avLst/>
          </a:prstGeom>
        </p:spPr>
      </p:pic>
      <p:sp>
        <p:nvSpPr>
          <p:cNvPr id="11" name="TextBox 10">
            <a:extLst>
              <a:ext uri="{FF2B5EF4-FFF2-40B4-BE49-F238E27FC236}">
                <a16:creationId xmlns:a16="http://schemas.microsoft.com/office/drawing/2014/main" id="{DB55F9B1-6256-4D5E-BF2A-382EFFE92615}"/>
              </a:ext>
            </a:extLst>
          </p:cNvPr>
          <p:cNvSpPr txBox="1"/>
          <p:nvPr/>
        </p:nvSpPr>
        <p:spPr>
          <a:xfrm>
            <a:off x="8343900" y="4945149"/>
            <a:ext cx="3600450" cy="769441"/>
          </a:xfrm>
          <a:prstGeom prst="rect">
            <a:avLst/>
          </a:prstGeom>
          <a:noFill/>
        </p:spPr>
        <p:txBody>
          <a:bodyPr wrap="square" rtlCol="0">
            <a:spAutoFit/>
          </a:bodyPr>
          <a:lstStyle/>
          <a:p>
            <a:r>
              <a:rPr lang="en-US" sz="4400" b="1" dirty="0">
                <a:solidFill>
                  <a:schemeClr val="bg2">
                    <a:lumMod val="25000"/>
                  </a:schemeClr>
                </a:solidFill>
                <a:latin typeface="Arial" panose="020B0604020202020204" pitchFamily="34" charset="0"/>
                <a:cs typeface="Arial" panose="020B0604020202020204" pitchFamily="34" charset="0"/>
              </a:rPr>
              <a:t>GSM Update</a:t>
            </a:r>
          </a:p>
        </p:txBody>
      </p:sp>
      <p:pic>
        <p:nvPicPr>
          <p:cNvPr id="4" name="Picture 3">
            <a:extLst>
              <a:ext uri="{FF2B5EF4-FFF2-40B4-BE49-F238E27FC236}">
                <a16:creationId xmlns:a16="http://schemas.microsoft.com/office/drawing/2014/main" id="{6B5DCC40-589B-4DAF-9799-1544B6A6EB61}"/>
              </a:ext>
            </a:extLst>
          </p:cNvPr>
          <p:cNvPicPr>
            <a:picLocks noChangeAspect="1"/>
          </p:cNvPicPr>
          <p:nvPr/>
        </p:nvPicPr>
        <p:blipFill>
          <a:blip r:embed="rId4"/>
          <a:stretch>
            <a:fillRect/>
          </a:stretch>
        </p:blipFill>
        <p:spPr>
          <a:xfrm>
            <a:off x="4501428" y="2730210"/>
            <a:ext cx="7442922" cy="565285"/>
          </a:xfrm>
          <a:prstGeom prst="rect">
            <a:avLst/>
          </a:prstGeom>
        </p:spPr>
      </p:pic>
    </p:spTree>
    <p:extLst>
      <p:ext uri="{BB962C8B-B14F-4D97-AF65-F5344CB8AC3E}">
        <p14:creationId xmlns:p14="http://schemas.microsoft.com/office/powerpoint/2010/main" val="286288300"/>
      </p:ext>
    </p:extLst>
  </p:cSld>
  <p:clrMapOvr>
    <a:masterClrMapping/>
  </p:clrMapOvr>
  <mc:AlternateContent xmlns:mc="http://schemas.openxmlformats.org/markup-compatibility/2006" xmlns:p14="http://schemas.microsoft.com/office/powerpoint/2010/main">
    <mc:Choice Requires="p14">
      <p:transition spd="med" p14:dur="700" advTm="17066">
        <p:fade/>
      </p:transition>
    </mc:Choice>
    <mc:Fallback xmlns="">
      <p:transition spd="med" advTm="17066">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93CE8AE0-F3B8-3F45-B693-D94E331EFE3C}"/>
              </a:ext>
            </a:extLst>
          </p:cNvPr>
          <p:cNvPicPr>
            <a:picLocks noChangeAspect="1"/>
          </p:cNvPicPr>
          <p:nvPr/>
        </p:nvPicPr>
        <p:blipFill>
          <a:blip r:embed="rId4"/>
          <a:stretch>
            <a:fillRect/>
          </a:stretch>
        </p:blipFill>
        <p:spPr>
          <a:xfrm>
            <a:off x="0" y="0"/>
            <a:ext cx="12192000" cy="6858000"/>
          </a:xfrm>
          <a:prstGeom prst="rect">
            <a:avLst/>
          </a:prstGeom>
        </p:spPr>
      </p:pic>
      <p:pic>
        <p:nvPicPr>
          <p:cNvPr id="3" name="Picture 2" descr="A close up of a logo&#10;&#10;Description automatically generated">
            <a:extLst>
              <a:ext uri="{FF2B5EF4-FFF2-40B4-BE49-F238E27FC236}">
                <a16:creationId xmlns:a16="http://schemas.microsoft.com/office/drawing/2014/main" id="{DF21D18C-8046-7145-9710-E23D4F80539B}"/>
              </a:ext>
            </a:extLst>
          </p:cNvPr>
          <p:cNvPicPr>
            <a:picLocks noChangeAspect="1"/>
          </p:cNvPicPr>
          <p:nvPr/>
        </p:nvPicPr>
        <p:blipFill>
          <a:blip r:embed="rId5"/>
          <a:stretch>
            <a:fillRect/>
          </a:stretch>
        </p:blipFill>
        <p:spPr>
          <a:xfrm>
            <a:off x="0" y="0"/>
            <a:ext cx="12192000" cy="6858000"/>
          </a:xfrm>
          <a:prstGeom prst="rect">
            <a:avLst/>
          </a:prstGeom>
        </p:spPr>
      </p:pic>
      <p:pic>
        <p:nvPicPr>
          <p:cNvPr id="5" name="Picture 4" descr="A screen shot of a television&#10;&#10;Description automatically generated">
            <a:extLst>
              <a:ext uri="{FF2B5EF4-FFF2-40B4-BE49-F238E27FC236}">
                <a16:creationId xmlns:a16="http://schemas.microsoft.com/office/drawing/2014/main" id="{9DE63C97-690F-A240-9523-61916BA7B982}"/>
              </a:ext>
            </a:extLst>
          </p:cNvPr>
          <p:cNvPicPr>
            <a:picLocks noChangeAspect="1"/>
          </p:cNvPicPr>
          <p:nvPr/>
        </p:nvPicPr>
        <p:blipFill>
          <a:blip r:embed="rId6"/>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F9F22975-D8D9-7546-B3C9-0BB166AB72F1}"/>
              </a:ext>
            </a:extLst>
          </p:cNvPr>
          <p:cNvPicPr>
            <a:picLocks noChangeAspect="1"/>
          </p:cNvPicPr>
          <p:nvPr/>
        </p:nvPicPr>
        <p:blipFill>
          <a:blip r:embed="rId7"/>
          <a:stretch>
            <a:fillRect/>
          </a:stretch>
        </p:blipFill>
        <p:spPr>
          <a:xfrm>
            <a:off x="0" y="0"/>
            <a:ext cx="12192000" cy="6858000"/>
          </a:xfrm>
          <a:prstGeom prst="rect">
            <a:avLst/>
          </a:prstGeom>
        </p:spPr>
      </p:pic>
      <p:pic>
        <p:nvPicPr>
          <p:cNvPr id="9" name="Picture 8" descr="A close up of a logo&#10;&#10;Description automatically generated">
            <a:extLst>
              <a:ext uri="{FF2B5EF4-FFF2-40B4-BE49-F238E27FC236}">
                <a16:creationId xmlns:a16="http://schemas.microsoft.com/office/drawing/2014/main" id="{34E1A9A1-8E28-8B4E-90D7-8BF6635E4508}"/>
              </a:ext>
            </a:extLst>
          </p:cNvPr>
          <p:cNvPicPr>
            <a:picLocks noChangeAspect="1"/>
          </p:cNvPicPr>
          <p:nvPr/>
        </p:nvPicPr>
        <p:blipFill>
          <a:blip r:embed="rId8"/>
          <a:stretch>
            <a:fillRect/>
          </a:stretch>
        </p:blipFill>
        <p:spPr>
          <a:xfrm>
            <a:off x="0" y="0"/>
            <a:ext cx="12192000"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13D2944A-7E5F-A146-B288-3192B954FE8B}"/>
              </a:ext>
            </a:extLst>
          </p:cNvPr>
          <p:cNvPicPr>
            <a:picLocks noChangeAspect="1"/>
          </p:cNvPicPr>
          <p:nvPr/>
        </p:nvPicPr>
        <p:blipFill>
          <a:blip r:embed="rId9"/>
          <a:stretch>
            <a:fillRect/>
          </a:stretch>
        </p:blipFill>
        <p:spPr>
          <a:xfrm>
            <a:off x="0" y="0"/>
            <a:ext cx="12192000" cy="6858000"/>
          </a:xfrm>
          <a:prstGeom prst="rect">
            <a:avLst/>
          </a:prstGeom>
        </p:spPr>
      </p:pic>
      <p:pic>
        <p:nvPicPr>
          <p:cNvPr id="13" name="Picture 12" descr="A close up of a logo&#10;&#10;Description automatically generated">
            <a:extLst>
              <a:ext uri="{FF2B5EF4-FFF2-40B4-BE49-F238E27FC236}">
                <a16:creationId xmlns:a16="http://schemas.microsoft.com/office/drawing/2014/main" id="{05591C71-3A9E-0842-9157-BA20698721DF}"/>
              </a:ext>
            </a:extLst>
          </p:cNvPr>
          <p:cNvPicPr>
            <a:picLocks noChangeAspect="1"/>
          </p:cNvPicPr>
          <p:nvPr/>
        </p:nvPicPr>
        <p:blipFill>
          <a:blip r:embed="rId10"/>
          <a:stretch>
            <a:fillRect/>
          </a:stretch>
        </p:blipFill>
        <p:spPr>
          <a:xfrm>
            <a:off x="0" y="0"/>
            <a:ext cx="12192000" cy="6858000"/>
          </a:xfrm>
          <a:prstGeom prst="rect">
            <a:avLst/>
          </a:prstGeom>
        </p:spPr>
      </p:pic>
      <p:pic>
        <p:nvPicPr>
          <p:cNvPr id="4" name="Picture 3" descr="A close up of a logo&#10;&#10;Description automatically generated">
            <a:extLst>
              <a:ext uri="{FF2B5EF4-FFF2-40B4-BE49-F238E27FC236}">
                <a16:creationId xmlns:a16="http://schemas.microsoft.com/office/drawing/2014/main" id="{E6EFC05C-3FF7-A345-BD4F-DAF30DF19AC8}"/>
              </a:ext>
            </a:extLst>
          </p:cNvPr>
          <p:cNvPicPr>
            <a:picLocks noChangeAspect="1"/>
          </p:cNvPicPr>
          <p:nvPr/>
        </p:nvPicPr>
        <p:blipFill>
          <a:blip r:embed="rId11"/>
          <a:stretch>
            <a:fillRect/>
          </a:stretch>
        </p:blipFill>
        <p:spPr>
          <a:xfrm>
            <a:off x="0" y="98093"/>
            <a:ext cx="12192000" cy="6858000"/>
          </a:xfrm>
          <a:prstGeom prst="rect">
            <a:avLst/>
          </a:prstGeom>
        </p:spPr>
      </p:pic>
      <p:pic>
        <p:nvPicPr>
          <p:cNvPr id="12" name="Picture 11" descr="A close up of a logo&#10;&#10;Description automatically generated">
            <a:extLst>
              <a:ext uri="{FF2B5EF4-FFF2-40B4-BE49-F238E27FC236}">
                <a16:creationId xmlns:a16="http://schemas.microsoft.com/office/drawing/2014/main" id="{7B93B3A8-A132-EE47-B5EE-E855F021AC79}"/>
              </a:ext>
            </a:extLst>
          </p:cNvPr>
          <p:cNvPicPr>
            <a:picLocks noChangeAspect="1"/>
          </p:cNvPicPr>
          <p:nvPr/>
        </p:nvPicPr>
        <p:blipFill>
          <a:blip r:embed="rId12"/>
          <a:stretch>
            <a:fillRect/>
          </a:stretch>
        </p:blipFill>
        <p:spPr>
          <a:xfrm>
            <a:off x="0" y="0"/>
            <a:ext cx="12192000" cy="6858000"/>
          </a:xfrm>
          <a:prstGeom prst="rect">
            <a:avLst/>
          </a:prstGeom>
        </p:spPr>
      </p:pic>
      <p:pic>
        <p:nvPicPr>
          <p:cNvPr id="16" name="Picture 15" descr="A close up of a logo&#10;&#10;Description automatically generated">
            <a:extLst>
              <a:ext uri="{FF2B5EF4-FFF2-40B4-BE49-F238E27FC236}">
                <a16:creationId xmlns:a16="http://schemas.microsoft.com/office/drawing/2014/main" id="{0E007779-5ABC-D842-A52D-A612E55BFB5A}"/>
              </a:ext>
            </a:extLst>
          </p:cNvPr>
          <p:cNvPicPr>
            <a:picLocks noChangeAspect="1"/>
          </p:cNvPicPr>
          <p:nvPr/>
        </p:nvPicPr>
        <p:blipFill>
          <a:blip r:embed="rId13"/>
          <a:stretch>
            <a:fillRect/>
          </a:stretch>
        </p:blipFill>
        <p:spPr>
          <a:xfrm>
            <a:off x="0" y="0"/>
            <a:ext cx="12192000" cy="6858000"/>
          </a:xfrm>
          <a:prstGeom prst="rect">
            <a:avLst/>
          </a:prstGeom>
        </p:spPr>
      </p:pic>
      <p:pic>
        <p:nvPicPr>
          <p:cNvPr id="20" name="Picture 19" descr="A close up of a logo&#10;&#10;Description automatically generated">
            <a:extLst>
              <a:ext uri="{FF2B5EF4-FFF2-40B4-BE49-F238E27FC236}">
                <a16:creationId xmlns:a16="http://schemas.microsoft.com/office/drawing/2014/main" id="{23301CFA-5705-6C41-9E18-742828C263F6}"/>
              </a:ext>
            </a:extLst>
          </p:cNvPr>
          <p:cNvPicPr>
            <a:picLocks noChangeAspect="1"/>
          </p:cNvPicPr>
          <p:nvPr/>
        </p:nvPicPr>
        <p:blipFill>
          <a:blip r:embed="rId14"/>
          <a:stretch>
            <a:fillRect/>
          </a:stretch>
        </p:blipFill>
        <p:spPr>
          <a:xfrm>
            <a:off x="0" y="0"/>
            <a:ext cx="12192000" cy="6858000"/>
          </a:xfrm>
          <a:prstGeom prst="rect">
            <a:avLst/>
          </a:prstGeom>
        </p:spPr>
      </p:pic>
      <p:pic>
        <p:nvPicPr>
          <p:cNvPr id="24" name="Picture 23" descr="A close up of a logo&#10;&#10;Description automatically generated">
            <a:extLst>
              <a:ext uri="{FF2B5EF4-FFF2-40B4-BE49-F238E27FC236}">
                <a16:creationId xmlns:a16="http://schemas.microsoft.com/office/drawing/2014/main" id="{AFA33FEF-E364-9944-AEB7-7F7A72C00BEC}"/>
              </a:ext>
            </a:extLst>
          </p:cNvPr>
          <p:cNvPicPr>
            <a:picLocks noChangeAspect="1"/>
          </p:cNvPicPr>
          <p:nvPr/>
        </p:nvPicPr>
        <p:blipFill>
          <a:blip r:embed="rId15"/>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E049A7D-99B8-4D68-9237-5EA2051E3E36}"/>
              </a:ext>
            </a:extLst>
          </p:cNvPr>
          <p:cNvSpPr txBox="1"/>
          <p:nvPr/>
        </p:nvSpPr>
        <p:spPr>
          <a:xfrm>
            <a:off x="11504051" y="4596582"/>
            <a:ext cx="792480" cy="430887"/>
          </a:xfrm>
          <a:prstGeom prst="rect">
            <a:avLst/>
          </a:prstGeom>
          <a:noFill/>
        </p:spPr>
        <p:txBody>
          <a:bodyPr wrap="square" rtlCol="0">
            <a:spAutoFit/>
          </a:bodyPr>
          <a:lstStyle/>
          <a:p>
            <a:r>
              <a:rPr lang="en-US" sz="2200" b="1" dirty="0">
                <a:solidFill>
                  <a:schemeClr val="bg1"/>
                </a:solidFill>
                <a:latin typeface="Arial Narrow" panose="020B0606020202030204" pitchFamily="34" charset="0"/>
                <a:cs typeface="Arial" panose="020B0604020202020204" pitchFamily="34" charset="0"/>
              </a:rPr>
              <a:t>2020</a:t>
            </a:r>
          </a:p>
        </p:txBody>
      </p:sp>
      <p:pic>
        <p:nvPicPr>
          <p:cNvPr id="8" name="Picture 7">
            <a:extLst>
              <a:ext uri="{FF2B5EF4-FFF2-40B4-BE49-F238E27FC236}">
                <a16:creationId xmlns:a16="http://schemas.microsoft.com/office/drawing/2014/main" id="{AFF24436-CE84-4903-9F2A-96C8885688FB}"/>
              </a:ext>
            </a:extLst>
          </p:cNvPr>
          <p:cNvPicPr>
            <a:picLocks noChangeAspect="1"/>
          </p:cNvPicPr>
          <p:nvPr/>
        </p:nvPicPr>
        <p:blipFill>
          <a:blip r:embed="rId16"/>
          <a:stretch>
            <a:fillRect/>
          </a:stretch>
        </p:blipFill>
        <p:spPr>
          <a:xfrm>
            <a:off x="10990928" y="2014998"/>
            <a:ext cx="525540" cy="2579925"/>
          </a:xfrm>
          <a:prstGeom prst="rect">
            <a:avLst/>
          </a:prstGeom>
        </p:spPr>
      </p:pic>
      <p:cxnSp>
        <p:nvCxnSpPr>
          <p:cNvPr id="14" name="Straight Connector 13">
            <a:extLst>
              <a:ext uri="{FF2B5EF4-FFF2-40B4-BE49-F238E27FC236}">
                <a16:creationId xmlns:a16="http://schemas.microsoft.com/office/drawing/2014/main" id="{BCCCE759-C362-4285-B0A1-A9D8CD8E030B}"/>
              </a:ext>
            </a:extLst>
          </p:cNvPr>
          <p:cNvCxnSpPr>
            <a:cxnSpLocks/>
            <a:endCxn id="2" idx="0"/>
          </p:cNvCxnSpPr>
          <p:nvPr/>
        </p:nvCxnSpPr>
        <p:spPr>
          <a:xfrm>
            <a:off x="11900291" y="1620908"/>
            <a:ext cx="0" cy="297401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44217955"/>
      </p:ext>
    </p:extLst>
  </p:cSld>
  <p:clrMapOvr>
    <a:masterClrMapping/>
  </p:clrMapOvr>
  <mc:AlternateContent xmlns:mc="http://schemas.openxmlformats.org/markup-compatibility/2006" xmlns:p14="http://schemas.microsoft.com/office/powerpoint/2010/main">
    <mc:Choice Requires="p14">
      <p:transition spd="med" p14:dur="700" advTm="88003">
        <p:fade/>
      </p:transition>
    </mc:Choice>
    <mc:Fallback xmlns="">
      <p:transition spd="med" advTm="880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1000"/>
                                        <p:tgtEl>
                                          <p:spTgt spid="7"/>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1000"/>
                                        <p:tgtEl>
                                          <p:spTgt spid="9"/>
                                        </p:tgtEl>
                                      </p:cBhvr>
                                    </p:animEffect>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1000"/>
                                        <p:tgtEl>
                                          <p:spTgt spid="11"/>
                                        </p:tgtEl>
                                      </p:cBhvr>
                                    </p:animEffect>
                                  </p:childTnLst>
                                </p:cTn>
                              </p:par>
                            </p:childTnLst>
                          </p:cTn>
                        </p:par>
                        <p:par>
                          <p:cTn id="21" fill="hold">
                            <p:stCondLst>
                              <p:cond delay="3000"/>
                            </p:stCondLst>
                            <p:childTnLst>
                              <p:par>
                                <p:cTn id="22" presetID="22" presetClass="entr" presetSubtype="1"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1000"/>
                                        <p:tgtEl>
                                          <p:spTgt spid="13"/>
                                        </p:tgtEl>
                                      </p:cBhvr>
                                    </p:animEffect>
                                  </p:childTnLst>
                                </p:cTn>
                              </p:par>
                              <p:par>
                                <p:cTn id="25" presetID="22" presetClass="entr" presetSubtype="1" fill="hold" nodeType="withEffect">
                                  <p:stCondLst>
                                    <p:cond delay="30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1000"/>
                                        <p:tgtEl>
                                          <p:spTgt spid="4"/>
                                        </p:tgtEl>
                                      </p:cBhvr>
                                    </p:animEffect>
                                  </p:childTnLst>
                                </p:cTn>
                              </p:par>
                            </p:childTnLst>
                          </p:cTn>
                        </p:par>
                        <p:par>
                          <p:cTn id="28" fill="hold">
                            <p:stCondLst>
                              <p:cond delay="430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1000"/>
                                        <p:tgtEl>
                                          <p:spTgt spid="12"/>
                                        </p:tgtEl>
                                      </p:cBhvr>
                                    </p:animEffect>
                                  </p:childTnLst>
                                </p:cTn>
                              </p:par>
                            </p:childTnLst>
                          </p:cTn>
                        </p:par>
                        <p:par>
                          <p:cTn id="32" fill="hold">
                            <p:stCondLst>
                              <p:cond delay="5300"/>
                            </p:stCondLst>
                            <p:childTnLst>
                              <p:par>
                                <p:cTn id="33" presetID="22" presetClass="entr" presetSubtype="1"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up)">
                                      <p:cBhvr>
                                        <p:cTn id="35" dur="1000"/>
                                        <p:tgtEl>
                                          <p:spTgt spid="16"/>
                                        </p:tgtEl>
                                      </p:cBhvr>
                                    </p:animEffect>
                                  </p:childTnLst>
                                </p:cTn>
                              </p:par>
                            </p:childTnLst>
                          </p:cTn>
                        </p:par>
                        <p:par>
                          <p:cTn id="36" fill="hold">
                            <p:stCondLst>
                              <p:cond delay="6300"/>
                            </p:stCondLst>
                            <p:childTnLst>
                              <p:par>
                                <p:cTn id="37" presetID="22" presetClass="entr" presetSubtype="4"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1000"/>
                                        <p:tgtEl>
                                          <p:spTgt spid="20"/>
                                        </p:tgtEl>
                                      </p:cBhvr>
                                    </p:animEffect>
                                  </p:childTnLst>
                                </p:cTn>
                              </p:par>
                            </p:childTnLst>
                          </p:cTn>
                        </p:par>
                        <p:par>
                          <p:cTn id="40" fill="hold">
                            <p:stCondLst>
                              <p:cond delay="7300"/>
                            </p:stCondLst>
                            <p:childTnLst>
                              <p:par>
                                <p:cTn id="41" presetID="22" presetClass="entr" presetSubtype="1"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up)">
                                      <p:cBhvr>
                                        <p:cTn id="43" dur="1000"/>
                                        <p:tgtEl>
                                          <p:spTgt spid="24"/>
                                        </p:tgtEl>
                                      </p:cBhvr>
                                    </p:animEffect>
                                  </p:childTnLst>
                                </p:cTn>
                              </p:par>
                            </p:childTnLst>
                          </p:cTn>
                        </p:par>
                        <p:par>
                          <p:cTn id="44" fill="hold">
                            <p:stCondLst>
                              <p:cond delay="8300"/>
                            </p:stCondLst>
                            <p:childTnLst>
                              <p:par>
                                <p:cTn id="45" presetID="22" presetClass="entr" presetSubtype="4"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down)">
                                      <p:cBhvr>
                                        <p:cTn id="4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743273B-49C7-461E-B36B-6F7703B8436F}"/>
              </a:ext>
            </a:extLst>
          </p:cNvPr>
          <p:cNvSpPr/>
          <p:nvPr/>
        </p:nvSpPr>
        <p:spPr bwMode="auto">
          <a:xfrm>
            <a:off x="2639197" y="1340401"/>
            <a:ext cx="3791931" cy="4967608"/>
          </a:xfrm>
          <a:prstGeom prst="rect">
            <a:avLst/>
          </a:prstGeom>
          <a:noFill/>
          <a:ln w="9525" cap="flat" cmpd="sng" algn="ctr">
            <a:noFill/>
            <a:prstDash val="solid"/>
            <a:round/>
            <a:headEnd type="none" w="med" len="med"/>
            <a:tailEnd type="none" w="med" len="med"/>
          </a:ln>
          <a:effectLst/>
        </p:spPr>
        <p:txBody>
          <a:bodyPr vert="horz" wrap="square" lIns="60960" tIns="60960" rIns="60960" bIns="60960" numCol="1" rtlCol="0" anchor="ctr" anchorCtr="0" compatLnSpc="1">
            <a:prstTxWarp prst="textNoShape">
              <a:avLst/>
            </a:prstTxWarp>
          </a:bodyPr>
          <a:lstStyle/>
          <a:p>
            <a:pPr marL="842412" lvl="1" indent="-232828" defTabSz="1219140" eaLnBrk="0" fontAlgn="base" hangingPunct="0">
              <a:spcAft>
                <a:spcPct val="0"/>
              </a:spcAft>
              <a:buClr>
                <a:srgbClr val="C00000"/>
              </a:buClr>
              <a:buFont typeface="Wingdings" panose="05000000000000000000" pitchFamily="2" charset="2"/>
              <a:buChar char="§"/>
              <a:defRPr/>
            </a:pPr>
            <a:endParaRPr lang="en-US" sz="2667" b="1">
              <a:solidFill>
                <a:srgbClr val="0C0C0C"/>
              </a:solidFill>
              <a:latin typeface="Arial" charset="0"/>
            </a:endParaRPr>
          </a:p>
          <a:p>
            <a:pPr marL="842412" lvl="1" indent="-232828" defTabSz="1219140" eaLnBrk="0" fontAlgn="base" hangingPunct="0">
              <a:spcAft>
                <a:spcPct val="0"/>
              </a:spcAft>
              <a:buClr>
                <a:srgbClr val="C00000"/>
              </a:buClr>
              <a:buFont typeface="Wingdings" panose="05000000000000000000" pitchFamily="2" charset="2"/>
              <a:buChar char="§"/>
              <a:defRPr/>
            </a:pPr>
            <a:endParaRPr lang="en-US" sz="2667" b="1">
              <a:solidFill>
                <a:srgbClr val="0C0C0C"/>
              </a:solidFill>
              <a:latin typeface="Arial" charset="0"/>
            </a:endParaRPr>
          </a:p>
        </p:txBody>
      </p:sp>
      <p:pic>
        <p:nvPicPr>
          <p:cNvPr id="5" name="Picture 4" descr="A close up of a map&#10;&#10;Description automatically generated">
            <a:extLst>
              <a:ext uri="{FF2B5EF4-FFF2-40B4-BE49-F238E27FC236}">
                <a16:creationId xmlns:a16="http://schemas.microsoft.com/office/drawing/2014/main" id="{5E5E481E-EF90-1748-ADB3-D6695335A6F1}"/>
              </a:ext>
            </a:extLst>
          </p:cNvPr>
          <p:cNvPicPr>
            <a:picLocks noChangeAspect="1"/>
          </p:cNvPicPr>
          <p:nvPr/>
        </p:nvPicPr>
        <p:blipFill>
          <a:blip r:embed="rId3"/>
          <a:stretch>
            <a:fillRect/>
          </a:stretch>
        </p:blipFill>
        <p:spPr>
          <a:xfrm>
            <a:off x="0" y="0"/>
            <a:ext cx="12192000" cy="685800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AD114912-6099-A24C-85CE-E9138CC6A62D}"/>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201000127"/>
      </p:ext>
    </p:extLst>
  </p:cSld>
  <p:clrMapOvr>
    <a:masterClrMapping/>
  </p:clrMapOvr>
  <mc:AlternateContent xmlns:mc="http://schemas.openxmlformats.org/markup-compatibility/2006" xmlns:p14="http://schemas.microsoft.com/office/powerpoint/2010/main">
    <mc:Choice Requires="p14">
      <p:transition spd="med" p14:dur="700" advTm="154830">
        <p:fade/>
      </p:transition>
    </mc:Choice>
    <mc:Fallback xmlns="">
      <p:transition spd="med" advTm="1548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600"/>
                                        <p:tgtEl>
                                          <p:spTgt spid="7"/>
                                        </p:tgtEl>
                                        <p:attrNameLst>
                                          <p:attrName>ppt_x</p:attrName>
                                        </p:attrNameLst>
                                      </p:cBhvr>
                                      <p:tavLst>
                                        <p:tav tm="0">
                                          <p:val>
                                            <p:strVal val="#ppt_x+#ppt_w*1.125000"/>
                                          </p:val>
                                        </p:tav>
                                        <p:tav tm="100000">
                                          <p:val>
                                            <p:strVal val="#ppt_x"/>
                                          </p:val>
                                        </p:tav>
                                      </p:tavLst>
                                    </p:anim>
                                    <p:animEffect transition="in" filter="wipe(left)">
                                      <p:cBhvr>
                                        <p:cTn id="8" dur="16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ird, flower&#10;&#10;Description automatically generated">
            <a:extLst>
              <a:ext uri="{FF2B5EF4-FFF2-40B4-BE49-F238E27FC236}">
                <a16:creationId xmlns:a16="http://schemas.microsoft.com/office/drawing/2014/main" id="{E6DE87E1-2306-4943-8164-77BDE84FD9FD}"/>
              </a:ext>
            </a:extLst>
          </p:cNvPr>
          <p:cNvPicPr>
            <a:picLocks noChangeAspect="1"/>
          </p:cNvPicPr>
          <p:nvPr/>
        </p:nvPicPr>
        <p:blipFill>
          <a:blip r:embed="rId3"/>
          <a:stretch>
            <a:fillRect/>
          </a:stretch>
        </p:blipFill>
        <p:spPr>
          <a:xfrm>
            <a:off x="0" y="0"/>
            <a:ext cx="12192000" cy="6858000"/>
          </a:xfrm>
          <a:prstGeom prst="rect">
            <a:avLst/>
          </a:prstGeom>
        </p:spPr>
      </p:pic>
      <p:pic>
        <p:nvPicPr>
          <p:cNvPr id="5" name="Picture 4" descr="A picture containing flower&#10;&#10;Description automatically generated">
            <a:extLst>
              <a:ext uri="{FF2B5EF4-FFF2-40B4-BE49-F238E27FC236}">
                <a16:creationId xmlns:a16="http://schemas.microsoft.com/office/drawing/2014/main" id="{85C0FFE7-D3A4-B340-AC5A-378BB41A0C5C}"/>
              </a:ext>
            </a:extLst>
          </p:cNvPr>
          <p:cNvPicPr>
            <a:picLocks noChangeAspect="1"/>
          </p:cNvPicPr>
          <p:nvPr/>
        </p:nvPicPr>
        <p:blipFill>
          <a:blip r:embed="rId4"/>
          <a:stretch>
            <a:fillRect/>
          </a:stretch>
        </p:blipFill>
        <p:spPr>
          <a:xfrm>
            <a:off x="0" y="0"/>
            <a:ext cx="12192000" cy="6858000"/>
          </a:xfrm>
          <a:prstGeom prst="rect">
            <a:avLst/>
          </a:prstGeom>
        </p:spPr>
      </p:pic>
      <p:pic>
        <p:nvPicPr>
          <p:cNvPr id="8" name="Picture 7" descr="A picture containing clock, drawing, flower&#10;&#10;Description automatically generated">
            <a:extLst>
              <a:ext uri="{FF2B5EF4-FFF2-40B4-BE49-F238E27FC236}">
                <a16:creationId xmlns:a16="http://schemas.microsoft.com/office/drawing/2014/main" id="{24F4C99B-7464-D442-ADE6-1DD9BA500DAF}"/>
              </a:ext>
            </a:extLst>
          </p:cNvPr>
          <p:cNvPicPr>
            <a:picLocks noChangeAspect="1"/>
          </p:cNvPicPr>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060212667"/>
      </p:ext>
    </p:extLst>
  </p:cSld>
  <p:clrMapOvr>
    <a:masterClrMapping/>
  </p:clrMapOvr>
  <mc:AlternateContent xmlns:mc="http://schemas.openxmlformats.org/markup-compatibility/2006" xmlns:p14="http://schemas.microsoft.com/office/powerpoint/2010/main">
    <mc:Choice Requires="p14">
      <p:transition spd="med" p14:dur="700" advTm="13978">
        <p:fade/>
      </p:transition>
    </mc:Choice>
    <mc:Fallback xmlns="">
      <p:transition spd="med" advTm="139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8D0BF9-1EAB-4E4D-9220-6AD942AD7137}"/>
              </a:ext>
            </a:extLst>
          </p:cNvPr>
          <p:cNvPicPr>
            <a:picLocks noChangeAspect="1"/>
          </p:cNvPicPr>
          <p:nvPr/>
        </p:nvPicPr>
        <p:blipFill>
          <a:blip r:embed="rId3"/>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61EBD90B-6237-F44A-AF2D-587D63446A9A}"/>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878953643"/>
      </p:ext>
    </p:extLst>
  </p:cSld>
  <p:clrMapOvr>
    <a:masterClrMapping/>
  </p:clrMapOvr>
  <mc:AlternateContent xmlns:mc="http://schemas.openxmlformats.org/markup-compatibility/2006" xmlns:p14="http://schemas.microsoft.com/office/powerpoint/2010/main">
    <mc:Choice Requires="p14">
      <p:transition spd="med" p14:dur="700" advTm="23892">
        <p:fade/>
      </p:transition>
    </mc:Choice>
    <mc:Fallback xmlns="">
      <p:transition spd="med" advTm="23892">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03BAA2-631D-7644-9807-80668BA8CF03}"/>
              </a:ext>
            </a:extLst>
          </p:cNvPr>
          <p:cNvPicPr>
            <a:picLocks noChangeAspect="1"/>
          </p:cNvPicPr>
          <p:nvPr/>
        </p:nvPicPr>
        <p:blipFill>
          <a:blip r:embed="rId3"/>
          <a:stretch>
            <a:fillRect/>
          </a:stretch>
        </p:blipFill>
        <p:spPr>
          <a:xfrm>
            <a:off x="0" y="0"/>
            <a:ext cx="12192000" cy="6858000"/>
          </a:xfrm>
          <a:prstGeom prst="rect">
            <a:avLst/>
          </a:prstGeom>
        </p:spPr>
      </p:pic>
      <p:pic>
        <p:nvPicPr>
          <p:cNvPr id="4" name="Picture 3" descr="A screenshot of a cell phone&#10;&#10;Description automatically generated">
            <a:extLst>
              <a:ext uri="{FF2B5EF4-FFF2-40B4-BE49-F238E27FC236}">
                <a16:creationId xmlns:a16="http://schemas.microsoft.com/office/drawing/2014/main" id="{71EF90EE-56B9-574B-B6B7-8DF3D47CB45E}"/>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87574506"/>
      </p:ext>
    </p:extLst>
  </p:cSld>
  <p:clrMapOvr>
    <a:masterClrMapping/>
  </p:clrMapOvr>
  <mc:AlternateContent xmlns:mc="http://schemas.openxmlformats.org/markup-compatibility/2006" xmlns:p14="http://schemas.microsoft.com/office/powerpoint/2010/main">
    <mc:Choice Requires="p14">
      <p:transition spd="med" p14:dur="700" advTm="36757">
        <p:fade/>
      </p:transition>
    </mc:Choice>
    <mc:Fallback xmlns="">
      <p:transition spd="med" advTm="36757">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77D3CE7-817B-4BDC-8FC8-16C9C87554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 y="0"/>
            <a:ext cx="12191746" cy="6858000"/>
          </a:xfrm>
          <a:prstGeom prst="rect">
            <a:avLst/>
          </a:prstGeom>
        </p:spPr>
      </p:pic>
      <p:sp>
        <p:nvSpPr>
          <p:cNvPr id="11" name="TextBox 10">
            <a:extLst>
              <a:ext uri="{FF2B5EF4-FFF2-40B4-BE49-F238E27FC236}">
                <a16:creationId xmlns:a16="http://schemas.microsoft.com/office/drawing/2014/main" id="{DB55F9B1-6256-4D5E-BF2A-382EFFE92615}"/>
              </a:ext>
            </a:extLst>
          </p:cNvPr>
          <p:cNvSpPr txBox="1"/>
          <p:nvPr/>
        </p:nvSpPr>
        <p:spPr>
          <a:xfrm>
            <a:off x="4205739" y="4268781"/>
            <a:ext cx="7442922" cy="1349087"/>
          </a:xfrm>
          <a:prstGeom prst="rect">
            <a:avLst/>
          </a:prstGeom>
          <a:noFill/>
        </p:spPr>
        <p:txBody>
          <a:bodyPr wrap="square" rtlCol="0">
            <a:spAutoFit/>
          </a:bodyPr>
          <a:lstStyle/>
          <a:p>
            <a:pPr lvl="0" algn="r">
              <a:lnSpc>
                <a:spcPts val="4880"/>
              </a:lnSpc>
              <a:defRPr/>
            </a:pPr>
            <a:r>
              <a:rPr lang="en-US" sz="4400" b="1" dirty="0">
                <a:solidFill>
                  <a:schemeClr val="tx1">
                    <a:lumMod val="75000"/>
                    <a:lumOff val="25000"/>
                  </a:schemeClr>
                </a:solidFill>
                <a:latin typeface="Arial" panose="020B0604020202020204" pitchFamily="34" charset="0"/>
                <a:cs typeface="Arial" panose="020B0604020202020204" pitchFamily="34" charset="0"/>
              </a:rPr>
              <a:t>SUPPLIER AWARDS &amp; SPECIAL RECOGNITION</a:t>
            </a:r>
            <a:endParaRPr lang="en-US" sz="44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B5DCC40-589B-4DAF-9799-1544B6A6EB61}"/>
              </a:ext>
            </a:extLst>
          </p:cNvPr>
          <p:cNvPicPr>
            <a:picLocks noChangeAspect="1"/>
          </p:cNvPicPr>
          <p:nvPr/>
        </p:nvPicPr>
        <p:blipFill>
          <a:blip r:embed="rId4"/>
          <a:stretch>
            <a:fillRect/>
          </a:stretch>
        </p:blipFill>
        <p:spPr>
          <a:xfrm>
            <a:off x="4501428" y="2730210"/>
            <a:ext cx="7442922" cy="565285"/>
          </a:xfrm>
          <a:prstGeom prst="rect">
            <a:avLst/>
          </a:prstGeom>
        </p:spPr>
      </p:pic>
      <p:sp>
        <p:nvSpPr>
          <p:cNvPr id="7" name="Rectangle 6">
            <a:extLst>
              <a:ext uri="{FF2B5EF4-FFF2-40B4-BE49-F238E27FC236}">
                <a16:creationId xmlns:a16="http://schemas.microsoft.com/office/drawing/2014/main" id="{AD401638-CE3F-2F40-BDAC-AD682C4CA223}"/>
              </a:ext>
            </a:extLst>
          </p:cNvPr>
          <p:cNvSpPr/>
          <p:nvPr/>
        </p:nvSpPr>
        <p:spPr>
          <a:xfrm>
            <a:off x="7927200" y="5539214"/>
            <a:ext cx="4264800" cy="282466"/>
          </a:xfrm>
          <a:prstGeom prst="rect">
            <a:avLst/>
          </a:prstGeom>
          <a:solidFill>
            <a:srgbClr val="7E8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198D30E-D1D2-3D49-A8C9-95536FDD6A04}"/>
              </a:ext>
            </a:extLst>
          </p:cNvPr>
          <p:cNvGrpSpPr/>
          <p:nvPr/>
        </p:nvGrpSpPr>
        <p:grpSpPr>
          <a:xfrm>
            <a:off x="4797206" y="5539214"/>
            <a:ext cx="7500811" cy="145773"/>
            <a:chOff x="4797206" y="5539214"/>
            <a:chExt cx="7500811" cy="145773"/>
          </a:xfrm>
        </p:grpSpPr>
        <p:cxnSp>
          <p:nvCxnSpPr>
            <p:cNvPr id="5" name="Straight Connector 4">
              <a:extLst>
                <a:ext uri="{FF2B5EF4-FFF2-40B4-BE49-F238E27FC236}">
                  <a16:creationId xmlns:a16="http://schemas.microsoft.com/office/drawing/2014/main" id="{DA524EA5-1500-1E4C-BC9F-C9F23A1ACD4C}"/>
                </a:ext>
              </a:extLst>
            </p:cNvPr>
            <p:cNvCxnSpPr/>
            <p:nvPr/>
          </p:nvCxnSpPr>
          <p:spPr>
            <a:xfrm>
              <a:off x="4863548" y="5609821"/>
              <a:ext cx="7434469" cy="0"/>
            </a:xfrm>
            <a:prstGeom prst="line">
              <a:avLst/>
            </a:prstGeom>
            <a:ln w="31750">
              <a:solidFill>
                <a:srgbClr val="DB0405"/>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5D461F1C-8666-5941-838A-B91802DBB608}"/>
                </a:ext>
              </a:extLst>
            </p:cNvPr>
            <p:cNvSpPr/>
            <p:nvPr/>
          </p:nvSpPr>
          <p:spPr>
            <a:xfrm>
              <a:off x="4797206" y="5539214"/>
              <a:ext cx="145773" cy="145773"/>
            </a:xfrm>
            <a:prstGeom prst="ellipse">
              <a:avLst/>
            </a:prstGeom>
            <a:solidFill>
              <a:srgbClr val="DB04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09761163"/>
      </p:ext>
    </p:extLst>
  </p:cSld>
  <p:clrMapOvr>
    <a:masterClrMapping/>
  </p:clrMapOvr>
  <mc:AlternateContent xmlns:mc="http://schemas.openxmlformats.org/markup-compatibility/2006" xmlns:p14="http://schemas.microsoft.com/office/powerpoint/2010/main">
    <mc:Choice Requires="p14">
      <p:transition spd="med" p14:dur="700" advTm="36000">
        <p:fade/>
      </p:transition>
    </mc:Choice>
    <mc:Fallback xmlns="">
      <p:transition spd="med" advTm="36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Defining and Setting Quality Objectives | Transformity">
            <a:extLst>
              <a:ext uri="{FF2B5EF4-FFF2-40B4-BE49-F238E27FC236}">
                <a16:creationId xmlns:a16="http://schemas.microsoft.com/office/drawing/2014/main" id="{BA99B454-C998-4E92-9C00-B23A211069D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695" r="1530" b="10748"/>
          <a:stretch/>
        </p:blipFill>
        <p:spPr bwMode="auto">
          <a:xfrm>
            <a:off x="8768065" y="669348"/>
            <a:ext cx="3030988" cy="22949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8867BEC-E731-4D99-AF2A-F16052AF8255}"/>
              </a:ext>
            </a:extLst>
          </p:cNvPr>
          <p:cNvSpPr txBox="1"/>
          <p:nvPr/>
        </p:nvSpPr>
        <p:spPr>
          <a:xfrm>
            <a:off x="269065" y="294290"/>
            <a:ext cx="5608320" cy="913007"/>
          </a:xfrm>
          <a:prstGeom prst="rect">
            <a:avLst/>
          </a:prstGeom>
          <a:noFill/>
        </p:spPr>
        <p:txBody>
          <a:bodyPr wrap="square" rtlCol="0">
            <a:spAutoFit/>
          </a:bodyPr>
          <a:lstStyle/>
          <a:p>
            <a:r>
              <a:rPr lang="en-US" sz="5333" b="1" dirty="0">
                <a:latin typeface="Arial" panose="020B0604020202020204" pitchFamily="34" charset="0"/>
                <a:cs typeface="Arial" panose="020B0604020202020204" pitchFamily="34" charset="0"/>
              </a:rPr>
              <a:t>Perfect Quality</a:t>
            </a:r>
          </a:p>
        </p:txBody>
      </p:sp>
      <p:sp>
        <p:nvSpPr>
          <p:cNvPr id="3" name="TextBox 2">
            <a:extLst>
              <a:ext uri="{FF2B5EF4-FFF2-40B4-BE49-F238E27FC236}">
                <a16:creationId xmlns:a16="http://schemas.microsoft.com/office/drawing/2014/main" id="{B47FDC10-B1D3-4CE3-8DBC-CF93A90075C0}"/>
              </a:ext>
            </a:extLst>
          </p:cNvPr>
          <p:cNvSpPr txBox="1"/>
          <p:nvPr/>
        </p:nvSpPr>
        <p:spPr>
          <a:xfrm>
            <a:off x="269065" y="1581348"/>
            <a:ext cx="9769543" cy="502766"/>
          </a:xfrm>
          <a:prstGeom prst="rect">
            <a:avLst/>
          </a:prstGeom>
          <a:noFill/>
        </p:spPr>
        <p:txBody>
          <a:bodyPr wrap="square" rtlCol="0">
            <a:spAutoFit/>
          </a:bodyPr>
          <a:lstStyle/>
          <a:p>
            <a:pPr marL="609585" indent="-609585">
              <a:buFont typeface="+mj-lt"/>
              <a:buAutoNum type="arabicPeriod"/>
            </a:pPr>
            <a:r>
              <a:rPr lang="en-US" sz="2667" dirty="0">
                <a:latin typeface="Arial" panose="020B0604020202020204" pitchFamily="34" charset="0"/>
                <a:cs typeface="Arial" panose="020B0604020202020204" pitchFamily="34" charset="0"/>
              </a:rPr>
              <a:t>Zero Problem Cases &amp; Zero Defects</a:t>
            </a:r>
          </a:p>
        </p:txBody>
      </p:sp>
      <p:sp>
        <p:nvSpPr>
          <p:cNvPr id="6" name="TextBox 5">
            <a:extLst>
              <a:ext uri="{FF2B5EF4-FFF2-40B4-BE49-F238E27FC236}">
                <a16:creationId xmlns:a16="http://schemas.microsoft.com/office/drawing/2014/main" id="{2EC01808-9D8E-424F-B7BA-44B90F2C58A1}"/>
              </a:ext>
            </a:extLst>
          </p:cNvPr>
          <p:cNvSpPr txBox="1"/>
          <p:nvPr/>
        </p:nvSpPr>
        <p:spPr>
          <a:xfrm>
            <a:off x="297879" y="3789142"/>
            <a:ext cx="11501173" cy="2144305"/>
          </a:xfrm>
          <a:prstGeom prst="rect">
            <a:avLst/>
          </a:prstGeom>
          <a:noFill/>
        </p:spPr>
        <p:txBody>
          <a:bodyPr wrap="square" rtlCol="0">
            <a:spAutoFit/>
          </a:bodyPr>
          <a:lstStyle/>
          <a:p>
            <a:endParaRPr lang="en-US" sz="2400" dirty="0">
              <a:latin typeface="Arial" panose="020B0604020202020204" pitchFamily="34" charset="0"/>
              <a:cs typeface="Arial" panose="020B0604020202020204" pitchFamily="34" charset="0"/>
            </a:endParaRPr>
          </a:p>
          <a:p>
            <a:r>
              <a:rPr lang="en-US" sz="3200" b="1" u="sng" dirty="0">
                <a:latin typeface="Arial" panose="020B0604020202020204" pitchFamily="34" charset="0"/>
                <a:cs typeface="Arial" panose="020B0604020202020204" pitchFamily="34" charset="0"/>
              </a:rPr>
              <a:t>147 Supplier Locations </a:t>
            </a:r>
          </a:p>
          <a:p>
            <a:pPr marL="228594" indent="-228594">
              <a:buFont typeface="Arial" panose="020B0604020202020204" pitchFamily="34" charset="0"/>
              <a:buChar char="•"/>
            </a:pPr>
            <a:r>
              <a:rPr lang="en-US" sz="2667" dirty="0">
                <a:latin typeface="Arial" panose="020B0604020202020204" pitchFamily="34" charset="0"/>
                <a:cs typeface="Arial" panose="020B0604020202020204" pitchFamily="34" charset="0"/>
              </a:rPr>
              <a:t>All Commodity groups … Motors, Electronics, Castings, Machining, </a:t>
            </a:r>
            <a:r>
              <a:rPr lang="en-US" sz="2667" dirty="0" err="1">
                <a:latin typeface="Arial" panose="020B0604020202020204" pitchFamily="34" charset="0"/>
                <a:cs typeface="Arial" panose="020B0604020202020204" pitchFamily="34" charset="0"/>
              </a:rPr>
              <a:t>etc</a:t>
            </a:r>
            <a:r>
              <a:rPr lang="en-US" sz="2667" dirty="0">
                <a:latin typeface="Arial" panose="020B0604020202020204" pitchFamily="34" charset="0"/>
                <a:cs typeface="Arial" panose="020B0604020202020204" pitchFamily="34" charset="0"/>
              </a:rPr>
              <a:t>…</a:t>
            </a:r>
          </a:p>
          <a:p>
            <a:pPr marL="228594" indent="-228594">
              <a:buFont typeface="Arial" panose="020B0604020202020204" pitchFamily="34" charset="0"/>
              <a:buChar char="•"/>
            </a:pPr>
            <a:r>
              <a:rPr lang="en-US" sz="2667" dirty="0">
                <a:latin typeface="Arial" panose="020B0604020202020204" pitchFamily="34" charset="0"/>
                <a:cs typeface="Arial" panose="020B0604020202020204" pitchFamily="34" charset="0"/>
              </a:rPr>
              <a:t>Many of our former TFS suppliers are included in the list</a:t>
            </a:r>
          </a:p>
          <a:p>
            <a:pPr marL="228594" indent="-228594">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C3F29D56-FC2C-4DD3-8A0A-DBFECDC1E6B5}"/>
              </a:ext>
            </a:extLst>
          </p:cNvPr>
          <p:cNvSpPr txBox="1"/>
          <p:nvPr/>
        </p:nvSpPr>
        <p:spPr>
          <a:xfrm>
            <a:off x="258553" y="2024403"/>
            <a:ext cx="9769543" cy="502766"/>
          </a:xfrm>
          <a:prstGeom prst="rect">
            <a:avLst/>
          </a:prstGeom>
          <a:noFill/>
        </p:spPr>
        <p:txBody>
          <a:bodyPr wrap="square" rtlCol="0">
            <a:spAutoFit/>
          </a:bodyPr>
          <a:lstStyle/>
          <a:p>
            <a:pPr marL="609585" indent="-609585">
              <a:buFont typeface="+mj-lt"/>
              <a:buAutoNum type="arabicPeriod" startAt="2"/>
            </a:pPr>
            <a:r>
              <a:rPr lang="en-US" sz="2667" dirty="0">
                <a:latin typeface="Arial" panose="020B0604020202020204" pitchFamily="34" charset="0"/>
                <a:cs typeface="Arial" panose="020B0604020202020204" pitchFamily="34" charset="0"/>
              </a:rPr>
              <a:t>Delivered &gt; 50 K Pieces to Nexteer locations</a:t>
            </a:r>
          </a:p>
        </p:txBody>
      </p:sp>
      <p:sp>
        <p:nvSpPr>
          <p:cNvPr id="20" name="TextBox 19">
            <a:extLst>
              <a:ext uri="{FF2B5EF4-FFF2-40B4-BE49-F238E27FC236}">
                <a16:creationId xmlns:a16="http://schemas.microsoft.com/office/drawing/2014/main" id="{CC10B881-1F8C-406A-976A-194DFE009AC5}"/>
              </a:ext>
            </a:extLst>
          </p:cNvPr>
          <p:cNvSpPr txBox="1"/>
          <p:nvPr/>
        </p:nvSpPr>
        <p:spPr>
          <a:xfrm>
            <a:off x="269065" y="2494927"/>
            <a:ext cx="9769543" cy="502766"/>
          </a:xfrm>
          <a:prstGeom prst="rect">
            <a:avLst/>
          </a:prstGeom>
          <a:noFill/>
        </p:spPr>
        <p:txBody>
          <a:bodyPr wrap="square" rtlCol="0">
            <a:spAutoFit/>
          </a:bodyPr>
          <a:lstStyle/>
          <a:p>
            <a:pPr marL="609585" indent="-609585">
              <a:buFont typeface="+mj-lt"/>
              <a:buAutoNum type="arabicPeriod" startAt="3"/>
            </a:pPr>
            <a:r>
              <a:rPr lang="en-US" sz="2667" dirty="0">
                <a:latin typeface="Arial" panose="020B0604020202020204" pitchFamily="34" charset="0"/>
                <a:cs typeface="Arial" panose="020B0604020202020204" pitchFamily="34" charset="0"/>
              </a:rPr>
              <a:t>&gt; $250K in Sales to Nexteer locations</a:t>
            </a:r>
          </a:p>
        </p:txBody>
      </p:sp>
      <p:sp>
        <p:nvSpPr>
          <p:cNvPr id="21" name="TextBox 20">
            <a:extLst>
              <a:ext uri="{FF2B5EF4-FFF2-40B4-BE49-F238E27FC236}">
                <a16:creationId xmlns:a16="http://schemas.microsoft.com/office/drawing/2014/main" id="{DF1F6A1B-7AF7-4804-8C36-CA7B05E29474}"/>
              </a:ext>
            </a:extLst>
          </p:cNvPr>
          <p:cNvSpPr txBox="1"/>
          <p:nvPr/>
        </p:nvSpPr>
        <p:spPr>
          <a:xfrm>
            <a:off x="258551" y="2958004"/>
            <a:ext cx="9769543" cy="502766"/>
          </a:xfrm>
          <a:prstGeom prst="rect">
            <a:avLst/>
          </a:prstGeom>
          <a:noFill/>
        </p:spPr>
        <p:txBody>
          <a:bodyPr wrap="square" rtlCol="0">
            <a:spAutoFit/>
          </a:bodyPr>
          <a:lstStyle/>
          <a:p>
            <a:pPr marL="609585" indent="-609585">
              <a:buFont typeface="+mj-lt"/>
              <a:buAutoNum type="arabicPeriod" startAt="4"/>
            </a:pPr>
            <a:r>
              <a:rPr lang="en-US" sz="2667" dirty="0">
                <a:latin typeface="Arial" panose="020B0604020202020204" pitchFamily="34" charset="0"/>
                <a:cs typeface="Arial" panose="020B0604020202020204" pitchFamily="34" charset="0"/>
              </a:rPr>
              <a:t>Good standing for all: Certifications</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8999554"/>
      </p:ext>
    </p:extLst>
  </p:cSld>
  <p:clrMapOvr>
    <a:masterClrMapping/>
  </p:clrMapOvr>
  <mc:AlternateContent xmlns:mc="http://schemas.openxmlformats.org/markup-compatibility/2006" xmlns:p14="http://schemas.microsoft.com/office/powerpoint/2010/main">
    <mc:Choice Requires="p14">
      <p:transition spd="slow" p14:dur="2000" advTm="85560"/>
    </mc:Choice>
    <mc:Fallback xmlns="">
      <p:transition spd="slow" advTm="85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3600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4500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4900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5400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6000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9" grpId="0"/>
      <p:bldP spid="20" grpId="0"/>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cognition-sm.mp4" descr="Recognition-sm.mp4">
            <a:hlinkClick r:id="" action="ppaction://media"/>
            <a:extLst>
              <a:ext uri="{FF2B5EF4-FFF2-40B4-BE49-F238E27FC236}">
                <a16:creationId xmlns:a16="http://schemas.microsoft.com/office/drawing/2014/main" id="{5272E626-14B3-FE44-8484-2F2CA65A034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2524B08-37C2-DB4C-BC24-E82E3A2B39D6}"/>
              </a:ext>
            </a:extLst>
          </p:cNvPr>
          <p:cNvSpPr txBox="1"/>
          <p:nvPr/>
        </p:nvSpPr>
        <p:spPr>
          <a:xfrm rot="16200000">
            <a:off x="-2298700" y="2859157"/>
            <a:ext cx="5562600" cy="707886"/>
          </a:xfrm>
          <a:prstGeom prst="rect">
            <a:avLst/>
          </a:prstGeom>
          <a:noFill/>
        </p:spPr>
        <p:txBody>
          <a:bodyPr wrap="square" rtlCol="0">
            <a:spAutoFit/>
          </a:bodyPr>
          <a:lstStyle/>
          <a:p>
            <a:pPr algn="ctr"/>
            <a:r>
              <a:rPr lang="en-US" sz="4000" b="1" dirty="0">
                <a:solidFill>
                  <a:srgbClr val="DB0405"/>
                </a:solidFill>
                <a:latin typeface="Arial" panose="020B0604020202020204" pitchFamily="34" charset="0"/>
                <a:cs typeface="Arial" panose="020B0604020202020204" pitchFamily="34" charset="0"/>
              </a:rPr>
              <a:t>PERFECT QUALITY</a:t>
            </a:r>
          </a:p>
        </p:txBody>
      </p:sp>
    </p:spTree>
    <p:extLst>
      <p:ext uri="{BB962C8B-B14F-4D97-AF65-F5344CB8AC3E}">
        <p14:creationId xmlns:p14="http://schemas.microsoft.com/office/powerpoint/2010/main" val="2926627528"/>
      </p:ext>
    </p:extLst>
  </p:cSld>
  <p:clrMapOvr>
    <a:masterClrMapping/>
  </p:clrMapOvr>
  <mc:AlternateContent xmlns:mc="http://schemas.openxmlformats.org/markup-compatibility/2006" xmlns:p14="http://schemas.microsoft.com/office/powerpoint/2010/main">
    <mc:Choice Requires="p14">
      <p:transition spd="med" p14:dur="700" advTm="123000">
        <p:fade/>
      </p:transition>
    </mc:Choice>
    <mc:Fallback xmlns="">
      <p:transition spd="med" advTm="12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0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08DFCE-6FC7-4012-B6FA-B4DEB275544E}"/>
              </a:ext>
            </a:extLst>
          </p:cNvPr>
          <p:cNvPicPr>
            <a:picLocks noChangeAspect="1"/>
          </p:cNvPicPr>
          <p:nvPr/>
        </p:nvPicPr>
        <p:blipFill>
          <a:blip r:embed="rId4"/>
          <a:stretch>
            <a:fillRect/>
          </a:stretch>
        </p:blipFill>
        <p:spPr>
          <a:xfrm>
            <a:off x="7420199" y="96779"/>
            <a:ext cx="4638675" cy="981075"/>
          </a:xfrm>
          <a:prstGeom prst="rect">
            <a:avLst/>
          </a:prstGeom>
        </p:spPr>
      </p:pic>
      <p:grpSp>
        <p:nvGrpSpPr>
          <p:cNvPr id="14" name="Group 13">
            <a:extLst>
              <a:ext uri="{FF2B5EF4-FFF2-40B4-BE49-F238E27FC236}">
                <a16:creationId xmlns:a16="http://schemas.microsoft.com/office/drawing/2014/main" id="{E91698AB-2F9F-42FE-8F4E-38E7081459E7}"/>
              </a:ext>
            </a:extLst>
          </p:cNvPr>
          <p:cNvGrpSpPr/>
          <p:nvPr/>
        </p:nvGrpSpPr>
        <p:grpSpPr>
          <a:xfrm>
            <a:off x="305250" y="3924300"/>
            <a:ext cx="11669400" cy="2144512"/>
            <a:chOff x="133126" y="3986531"/>
            <a:chExt cx="11669400" cy="2144512"/>
          </a:xfrm>
        </p:grpSpPr>
        <p:pic>
          <p:nvPicPr>
            <p:cNvPr id="4" name="Picture 3">
              <a:extLst>
                <a:ext uri="{FF2B5EF4-FFF2-40B4-BE49-F238E27FC236}">
                  <a16:creationId xmlns:a16="http://schemas.microsoft.com/office/drawing/2014/main" id="{5695CCCD-4FC4-40D2-B1BA-62EBAB0D1F0C}"/>
                </a:ext>
              </a:extLst>
            </p:cNvPr>
            <p:cNvPicPr>
              <a:picLocks noChangeAspect="1"/>
            </p:cNvPicPr>
            <p:nvPr/>
          </p:nvPicPr>
          <p:blipFill>
            <a:blip r:embed="rId5"/>
            <a:stretch>
              <a:fillRect/>
            </a:stretch>
          </p:blipFill>
          <p:spPr>
            <a:xfrm>
              <a:off x="8657398" y="3986531"/>
              <a:ext cx="3145128" cy="2097801"/>
            </a:xfrm>
            <a:prstGeom prst="rect">
              <a:avLst/>
            </a:prstGeom>
          </p:spPr>
        </p:pic>
        <p:sp>
          <p:nvSpPr>
            <p:cNvPr id="11" name="TextBox 10">
              <a:extLst>
                <a:ext uri="{FF2B5EF4-FFF2-40B4-BE49-F238E27FC236}">
                  <a16:creationId xmlns:a16="http://schemas.microsoft.com/office/drawing/2014/main" id="{FF614FC9-A36E-401F-8D2D-80580FB330C0}"/>
                </a:ext>
              </a:extLst>
            </p:cNvPr>
            <p:cNvSpPr txBox="1"/>
            <p:nvPr/>
          </p:nvSpPr>
          <p:spPr>
            <a:xfrm>
              <a:off x="133126" y="4255914"/>
              <a:ext cx="8524272" cy="1875129"/>
            </a:xfrm>
            <a:prstGeom prst="rect">
              <a:avLst/>
            </a:prstGeom>
            <a:noFill/>
          </p:spPr>
          <p:txBody>
            <a:bodyPr wrap="square" rtlCol="0">
              <a:spAutoFit/>
            </a:bodyPr>
            <a:lstStyle/>
            <a:p>
              <a:pPr marL="257168" lvl="0" indent="-257168" defTabSz="1246686" fontAlgn="base">
                <a:lnSpc>
                  <a:spcPct val="110000"/>
                </a:lnSpc>
                <a:spcBef>
                  <a:spcPct val="70000"/>
                </a:spcBef>
                <a:spcAft>
                  <a:spcPct val="0"/>
                </a:spcAft>
                <a:buClr>
                  <a:srgbClr val="DC0202"/>
                </a:buClr>
                <a:buSzPct val="92000"/>
                <a:buFont typeface="Wingdings" charset="2"/>
                <a:buChar char="§"/>
              </a:pPr>
              <a:r>
                <a:rPr lang="en-US" sz="1700" kern="0" dirty="0">
                  <a:solidFill>
                    <a:srgbClr val="0C0C0C"/>
                  </a:solidFill>
                  <a:ea typeface="LF_Kai"/>
                  <a:cs typeface="Arial"/>
                </a:rPr>
                <a:t>Kimball Electronics corporate – Nexteer Visibility Information System</a:t>
              </a:r>
            </a:p>
            <a:p>
              <a:pPr marL="600060" lvl="1" indent="-257168" defTabSz="1246686" fontAlgn="base">
                <a:lnSpc>
                  <a:spcPct val="110000"/>
                </a:lnSpc>
                <a:spcBef>
                  <a:spcPct val="70000"/>
                </a:spcBef>
                <a:spcAft>
                  <a:spcPct val="0"/>
                </a:spcAft>
                <a:buClr>
                  <a:srgbClr val="DC0202"/>
                </a:buClr>
                <a:buSzPct val="92000"/>
                <a:buFont typeface="Lucida Grande"/>
                <a:buChar char="–"/>
              </a:pPr>
              <a:r>
                <a:rPr lang="en-US" sz="1700" kern="0" dirty="0">
                  <a:solidFill>
                    <a:srgbClr val="0C0C0C"/>
                  </a:solidFill>
                  <a:ea typeface="LF_Kai"/>
                  <a:cs typeface="Arial"/>
                </a:rPr>
                <a:t>Kimball global Supply Chain and I.T. teams demonstrated superior service to Nexteer by participating in a multi-tier supply chain visibility information system that allows both companies to identify misalignment in the supply chain</a:t>
              </a:r>
            </a:p>
            <a:p>
              <a:pPr marL="600060" lvl="1" indent="-257168" defTabSz="1246686" fontAlgn="base">
                <a:lnSpc>
                  <a:spcPct val="110000"/>
                </a:lnSpc>
                <a:spcBef>
                  <a:spcPct val="70000"/>
                </a:spcBef>
                <a:spcAft>
                  <a:spcPct val="0"/>
                </a:spcAft>
                <a:buClr>
                  <a:srgbClr val="DC0202"/>
                </a:buClr>
                <a:buSzPct val="92000"/>
                <a:buFont typeface="Lucida Grande"/>
                <a:buChar char="–"/>
              </a:pPr>
              <a:r>
                <a:rPr lang="en-US" sz="1700" kern="0" dirty="0">
                  <a:solidFill>
                    <a:srgbClr val="0C0C0C"/>
                  </a:solidFill>
                  <a:ea typeface="LF_Kai"/>
                  <a:cs typeface="Arial"/>
                </a:rPr>
                <a:t>System has mitigated supply risk and reduced cost</a:t>
              </a:r>
            </a:p>
          </p:txBody>
        </p:sp>
      </p:grpSp>
      <p:grpSp>
        <p:nvGrpSpPr>
          <p:cNvPr id="13" name="Group 12">
            <a:extLst>
              <a:ext uri="{FF2B5EF4-FFF2-40B4-BE49-F238E27FC236}">
                <a16:creationId xmlns:a16="http://schemas.microsoft.com/office/drawing/2014/main" id="{F3FA1E34-9300-4B24-ADA1-115A563C8B63}"/>
              </a:ext>
            </a:extLst>
          </p:cNvPr>
          <p:cNvGrpSpPr/>
          <p:nvPr/>
        </p:nvGrpSpPr>
        <p:grpSpPr>
          <a:xfrm>
            <a:off x="305250" y="693004"/>
            <a:ext cx="11669401" cy="3503010"/>
            <a:chOff x="133126" y="650519"/>
            <a:chExt cx="11669401" cy="3503010"/>
          </a:xfrm>
        </p:grpSpPr>
        <p:sp>
          <p:nvSpPr>
            <p:cNvPr id="9" name="TextBox 8">
              <a:extLst>
                <a:ext uri="{FF2B5EF4-FFF2-40B4-BE49-F238E27FC236}">
                  <a16:creationId xmlns:a16="http://schemas.microsoft.com/office/drawing/2014/main" id="{BB890246-FC03-4970-88B1-A76FF7E7ECF8}"/>
                </a:ext>
              </a:extLst>
            </p:cNvPr>
            <p:cNvSpPr txBox="1"/>
            <p:nvPr/>
          </p:nvSpPr>
          <p:spPr>
            <a:xfrm>
              <a:off x="133126" y="650519"/>
              <a:ext cx="8241030" cy="3503010"/>
            </a:xfrm>
            <a:prstGeom prst="rect">
              <a:avLst/>
            </a:prstGeom>
            <a:noFill/>
          </p:spPr>
          <p:txBody>
            <a:bodyPr wrap="square" rtlCol="0">
              <a:spAutoFit/>
            </a:bodyPr>
            <a:lstStyle/>
            <a:p>
              <a:pPr marL="257168" lvl="0" indent="-257168" defTabSz="1246686" fontAlgn="base">
                <a:lnSpc>
                  <a:spcPct val="110000"/>
                </a:lnSpc>
                <a:spcBef>
                  <a:spcPct val="70000"/>
                </a:spcBef>
                <a:spcAft>
                  <a:spcPct val="0"/>
                </a:spcAft>
                <a:buClr>
                  <a:srgbClr val="DC0202"/>
                </a:buClr>
                <a:buSzPct val="92000"/>
                <a:buFont typeface="Wingdings" charset="2"/>
                <a:buChar char="§"/>
              </a:pPr>
              <a:r>
                <a:rPr lang="en-US" kern="0" dirty="0">
                  <a:solidFill>
                    <a:srgbClr val="000000"/>
                  </a:solidFill>
                  <a:ea typeface="LF_Kai"/>
                  <a:cs typeface="Arial"/>
                </a:rPr>
                <a:t>Kimball Electronics Nanjing - COVID</a:t>
              </a:r>
            </a:p>
            <a:p>
              <a:pPr marL="600060" lvl="1" indent="-257168" defTabSz="1246686" fontAlgn="base">
                <a:lnSpc>
                  <a:spcPct val="110000"/>
                </a:lnSpc>
                <a:spcBef>
                  <a:spcPct val="70000"/>
                </a:spcBef>
                <a:spcAft>
                  <a:spcPct val="0"/>
                </a:spcAft>
                <a:buClr>
                  <a:srgbClr val="DC0202"/>
                </a:buClr>
                <a:buSzPct val="92000"/>
                <a:buFont typeface="Lucida Grande"/>
                <a:buChar char="–"/>
              </a:pPr>
              <a:r>
                <a:rPr lang="en-US" sz="1600" kern="0" dirty="0">
                  <a:solidFill>
                    <a:srgbClr val="000000"/>
                  </a:solidFill>
                  <a:ea typeface="LF_Kai"/>
                  <a:cs typeface="Arial"/>
                </a:rPr>
                <a:t>Kimball’s Nanjing operation was stopped due to COVID which had the potential to impact Nexteer plants in China, Mexico, India, and Brazil.</a:t>
              </a:r>
            </a:p>
            <a:p>
              <a:pPr marL="600060" lvl="1" indent="-257168" defTabSz="1246686" fontAlgn="base">
                <a:lnSpc>
                  <a:spcPct val="110000"/>
                </a:lnSpc>
                <a:spcBef>
                  <a:spcPct val="70000"/>
                </a:spcBef>
                <a:spcAft>
                  <a:spcPct val="0"/>
                </a:spcAft>
                <a:buClr>
                  <a:srgbClr val="DC0202"/>
                </a:buClr>
                <a:buSzPct val="92000"/>
                <a:buFont typeface="Lucida Grande"/>
                <a:buChar char="–"/>
              </a:pPr>
              <a:r>
                <a:rPr lang="en-US" sz="1600" kern="0" dirty="0">
                  <a:solidFill>
                    <a:srgbClr val="000000"/>
                  </a:solidFill>
                  <a:ea typeface="LF_Kai"/>
                  <a:cs typeface="Arial"/>
                </a:rPr>
                <a:t>Kimball made special efforts to allocate resources to support Nexteer business as local authorities allowed them to incrementally add manpower</a:t>
              </a:r>
            </a:p>
            <a:p>
              <a:pPr marL="600060" lvl="1" indent="-257168" defTabSz="1246686" fontAlgn="base">
                <a:lnSpc>
                  <a:spcPct val="110000"/>
                </a:lnSpc>
                <a:spcBef>
                  <a:spcPct val="70000"/>
                </a:spcBef>
                <a:spcAft>
                  <a:spcPct val="0"/>
                </a:spcAft>
                <a:buClr>
                  <a:srgbClr val="DC0202"/>
                </a:buClr>
                <a:buSzPct val="92000"/>
                <a:buFont typeface="Lucida Grande"/>
                <a:buChar char="–"/>
              </a:pPr>
              <a:r>
                <a:rPr lang="en-US" sz="1600" kern="0" dirty="0">
                  <a:solidFill>
                    <a:srgbClr val="000000"/>
                  </a:solidFill>
                  <a:ea typeface="LF_Kai"/>
                  <a:cs typeface="Arial"/>
                </a:rPr>
                <a:t>Kimball Nanjing allowed Nexteer Suzhou personnel to influence the production plan as Nexteer fed information from around the world and prioritized based on demand and inventory positions</a:t>
              </a:r>
              <a:endParaRPr lang="en-US" sz="1600" b="1" kern="0" dirty="0">
                <a:solidFill>
                  <a:srgbClr val="000000"/>
                </a:solidFill>
                <a:ea typeface="LF_Kai"/>
                <a:cs typeface="Arial"/>
              </a:endParaRPr>
            </a:p>
            <a:p>
              <a:pPr marL="600060" lvl="1" indent="-257168" defTabSz="1246686" fontAlgn="base">
                <a:lnSpc>
                  <a:spcPct val="110000"/>
                </a:lnSpc>
                <a:spcBef>
                  <a:spcPct val="70000"/>
                </a:spcBef>
                <a:spcAft>
                  <a:spcPct val="0"/>
                </a:spcAft>
                <a:buClr>
                  <a:srgbClr val="DC0202"/>
                </a:buClr>
                <a:buSzPct val="92000"/>
                <a:buFont typeface="Lucida Grande"/>
                <a:buChar char="–"/>
              </a:pPr>
              <a:r>
                <a:rPr lang="en-US" sz="1600" kern="0" dirty="0">
                  <a:solidFill>
                    <a:srgbClr val="000000"/>
                  </a:solidFill>
                  <a:ea typeface="LF_Kai"/>
                  <a:cs typeface="Arial"/>
                </a:rPr>
                <a:t>Nexteer was extremely close to interrupting OEM customer production but managed to avoid this through close coordination and superior customer service</a:t>
              </a:r>
            </a:p>
          </p:txBody>
        </p:sp>
        <p:pic>
          <p:nvPicPr>
            <p:cNvPr id="12" name="Picture 11">
              <a:extLst>
                <a:ext uri="{FF2B5EF4-FFF2-40B4-BE49-F238E27FC236}">
                  <a16:creationId xmlns:a16="http://schemas.microsoft.com/office/drawing/2014/main" id="{C18B0708-488E-4CA0-8F5C-77BF4372308F}"/>
                </a:ext>
              </a:extLst>
            </p:cNvPr>
            <p:cNvPicPr>
              <a:picLocks noChangeAspect="1"/>
            </p:cNvPicPr>
            <p:nvPr/>
          </p:nvPicPr>
          <p:blipFill>
            <a:blip r:embed="rId6"/>
            <a:stretch>
              <a:fillRect/>
            </a:stretch>
          </p:blipFill>
          <p:spPr>
            <a:xfrm>
              <a:off x="8657399" y="1596649"/>
              <a:ext cx="3145128" cy="1498778"/>
            </a:xfrm>
            <a:prstGeom prst="rect">
              <a:avLst/>
            </a:prstGeom>
          </p:spPr>
        </p:pic>
      </p:grpSp>
      <p:sp>
        <p:nvSpPr>
          <p:cNvPr id="15" name="Rectangle 2">
            <a:extLst>
              <a:ext uri="{FF2B5EF4-FFF2-40B4-BE49-F238E27FC236}">
                <a16:creationId xmlns:a16="http://schemas.microsoft.com/office/drawing/2014/main" id="{1BD9FF7B-FE82-124F-9784-159FC1A2680B}"/>
              </a:ext>
            </a:extLst>
          </p:cNvPr>
          <p:cNvSpPr txBox="1">
            <a:spLocks noChangeArrowheads="1"/>
          </p:cNvSpPr>
          <p:nvPr/>
        </p:nvSpPr>
        <p:spPr>
          <a:xfrm>
            <a:off x="305250" y="378469"/>
            <a:ext cx="8747132" cy="504975"/>
          </a:xfrm>
          <a:prstGeom prst="rect">
            <a:avLst/>
          </a:prstGeom>
          <a:effectLst/>
        </p:spPr>
        <p:txBody>
          <a:bodyPr vert="horz" lIns="91440" tIns="45720" rIns="91440" bIns="45720" rtlCol="0" anchor="ctr">
            <a:normAutofit fontScale="90000" lnSpcReduction="20000"/>
          </a:bodyPr>
          <a:lstStyle>
            <a:lvl1pPr algn="l" defTabSz="914400" rtl="0" eaLnBrk="1" latinLnBrk="0" hangingPunct="1">
              <a:spcBef>
                <a:spcPct val="0"/>
              </a:spcBef>
              <a:buNone/>
              <a:defRPr sz="4400" b="1" kern="1200">
                <a:solidFill>
                  <a:schemeClr val="tx2"/>
                </a:solidFill>
                <a:latin typeface="+mj-lt"/>
                <a:ea typeface="+mj-ea"/>
                <a:cs typeface="+mj-cs"/>
              </a:defRPr>
            </a:lvl1pPr>
          </a:lstStyle>
          <a:p>
            <a:pPr lvl="0">
              <a:defRPr/>
            </a:pPr>
            <a:r>
              <a:rPr lang="en-US" sz="3600" dirty="0">
                <a:solidFill>
                  <a:schemeClr val="tx1">
                    <a:lumMod val="75000"/>
                    <a:lumOff val="25000"/>
                  </a:schemeClr>
                </a:solidFill>
                <a:latin typeface="Arial" panose="020B0604020202020204" pitchFamily="34" charset="0"/>
                <a:cs typeface="Arial" panose="020B0604020202020204" pitchFamily="34" charset="0"/>
              </a:rPr>
              <a:t>Superior Customer Service Award</a:t>
            </a:r>
          </a:p>
          <a:p>
            <a:pPr lvl="0">
              <a:defRPr/>
            </a:pPr>
            <a:endParaRPr lang="en-US" sz="3600" dirty="0">
              <a:solidFill>
                <a:schemeClr val="tx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942427683"/>
      </p:ext>
    </p:extLst>
  </p:cSld>
  <p:clrMapOvr>
    <a:masterClrMapping/>
  </p:clrMapOvr>
  <mc:AlternateContent xmlns:mc="http://schemas.openxmlformats.org/markup-compatibility/2006" xmlns:p14="http://schemas.microsoft.com/office/powerpoint/2010/main">
    <mc:Choice Requires="p14">
      <p:transition p14:dur="10" advTm="117598"/>
    </mc:Choice>
    <mc:Fallback xmlns="">
      <p:transition advTm="1175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0" name="Rectangle 2"/>
          <p:cNvSpPr>
            <a:spLocks noGrp="1" noChangeArrowheads="1"/>
          </p:cNvSpPr>
          <p:nvPr>
            <p:ph type="title"/>
          </p:nvPr>
        </p:nvSpPr>
        <p:spPr>
          <a:xfrm>
            <a:off x="400021" y="573442"/>
            <a:ext cx="11208180" cy="5867400"/>
          </a:xfrm>
        </p:spPr>
        <p:txBody>
          <a:bodyPr>
            <a:normAutofit/>
          </a:bodyPr>
          <a:lstStyle/>
          <a:p>
            <a:r>
              <a:rPr lang="en-US" sz="2400" dirty="0">
                <a:latin typeface="Arial" panose="020B0604020202020204" pitchFamily="34" charset="0"/>
                <a:cs typeface="Arial" pitchFamily="34" charset="0"/>
              </a:rPr>
              <a:t>For excellence achieved in all areas of supplier performance including cost, quality, launch and delivery. King steel employees at all levels continue to demonstrate a “Can do Culture” that sets the benchmark for </a:t>
            </a:r>
            <a:br>
              <a:rPr lang="en-US" sz="2400" dirty="0">
                <a:latin typeface="Arial" panose="020B0604020202020204" pitchFamily="34" charset="0"/>
                <a:cs typeface="Arial" pitchFamily="34" charset="0"/>
              </a:rPr>
            </a:br>
            <a:r>
              <a:rPr lang="en-US" sz="2400" dirty="0">
                <a:latin typeface="Arial" panose="020B0604020202020204" pitchFamily="34" charset="0"/>
                <a:cs typeface="Arial" pitchFamily="34" charset="0"/>
              </a:rPr>
              <a:t>Superior Customer Service.</a:t>
            </a:r>
            <a:br>
              <a:rPr lang="en-US" sz="2400" dirty="0">
                <a:latin typeface="Arial" panose="020B0604020202020204" pitchFamily="34" charset="0"/>
                <a:cs typeface="Arial" pitchFamily="34" charset="0"/>
              </a:rPr>
            </a:br>
            <a:br>
              <a:rPr lang="en-US" sz="2000" dirty="0">
                <a:latin typeface="Arial" panose="020B0604020202020204" pitchFamily="34" charset="0"/>
                <a:cs typeface="Arial" pitchFamily="34" charset="0"/>
              </a:rPr>
            </a:br>
            <a:r>
              <a:rPr lang="en-US" sz="2000" dirty="0">
                <a:latin typeface="Arial" panose="020B0604020202020204" pitchFamily="34" charset="0"/>
                <a:cs typeface="Arial" pitchFamily="34" charset="0"/>
              </a:rPr>
              <a:t> </a:t>
            </a:r>
            <a:br>
              <a:rPr lang="en-US" sz="2000" dirty="0">
                <a:latin typeface="Arial" panose="020B0604020202020204" pitchFamily="34" charset="0"/>
                <a:cs typeface="Arial" pitchFamily="34" charset="0"/>
              </a:rPr>
            </a:br>
            <a:br>
              <a:rPr lang="en-US" sz="2000" dirty="0">
                <a:latin typeface="Arial" panose="020B0604020202020204" pitchFamily="34" charset="0"/>
                <a:cs typeface="Arial" pitchFamily="34" charset="0"/>
              </a:rPr>
            </a:br>
            <a:br>
              <a:rPr lang="en-US" sz="2000" dirty="0">
                <a:latin typeface="Arial" panose="020B0604020202020204" pitchFamily="34" charset="0"/>
                <a:cs typeface="Arial" pitchFamily="34" charset="0"/>
              </a:rPr>
            </a:br>
            <a:r>
              <a:rPr lang="en-US" sz="2000" dirty="0">
                <a:latin typeface="Arial" panose="020B0604020202020204" pitchFamily="34" charset="0"/>
                <a:cs typeface="Arial" pitchFamily="34" charset="0"/>
              </a:rPr>
              <a:t>Holly Michigan – 015697684 </a:t>
            </a:r>
            <a:br>
              <a:rPr lang="en-US" sz="2000" dirty="0">
                <a:latin typeface="Arial" panose="020B0604020202020204" pitchFamily="34" charset="0"/>
                <a:cs typeface="Arial" pitchFamily="34" charset="0"/>
              </a:rPr>
            </a:br>
            <a:br>
              <a:rPr lang="en-US" sz="2000" b="1" dirty="0">
                <a:latin typeface="Arial" panose="020B0604020202020204" pitchFamily="34" charset="0"/>
                <a:cs typeface="Arial" pitchFamily="34" charset="0"/>
              </a:rPr>
            </a:br>
            <a:r>
              <a:rPr lang="en-US" sz="2000" b="1" dirty="0">
                <a:latin typeface="Arial" panose="020B0604020202020204" pitchFamily="34" charset="0"/>
                <a:cs typeface="Arial" pitchFamily="34" charset="0"/>
              </a:rPr>
              <a:t>•  </a:t>
            </a:r>
            <a:r>
              <a:rPr lang="en-US" sz="1800" b="1" dirty="0">
                <a:latin typeface="Arial" pitchFamily="34" charset="0"/>
                <a:cs typeface="Arial" pitchFamily="34" charset="0"/>
              </a:rPr>
              <a:t>Aligned and executed a complex Driveline transformation that continues to </a:t>
            </a:r>
            <a:br>
              <a:rPr lang="en-US" sz="1800" b="1" dirty="0">
                <a:latin typeface="Arial" pitchFamily="34" charset="0"/>
                <a:cs typeface="Arial" pitchFamily="34" charset="0"/>
              </a:rPr>
            </a:br>
            <a:r>
              <a:rPr lang="en-US" sz="1800" b="1" dirty="0">
                <a:latin typeface="Arial" pitchFamily="34" charset="0"/>
                <a:cs typeface="Arial" pitchFamily="34" charset="0"/>
              </a:rPr>
              <a:t>    meet all Nexteer and transformation objectives.</a:t>
            </a:r>
            <a:br>
              <a:rPr lang="en-US" sz="1800" b="1" dirty="0">
                <a:latin typeface="Arial" pitchFamily="34" charset="0"/>
                <a:cs typeface="Arial" pitchFamily="34" charset="0"/>
              </a:rPr>
            </a:br>
            <a:br>
              <a:rPr lang="en-US" sz="1800" b="1" dirty="0">
                <a:latin typeface="Arial" pitchFamily="34" charset="0"/>
                <a:cs typeface="Arial" pitchFamily="34" charset="0"/>
              </a:rPr>
            </a:br>
            <a:r>
              <a:rPr lang="en-US" sz="1800" b="1" dirty="0">
                <a:latin typeface="Arial" pitchFamily="34" charset="0"/>
                <a:cs typeface="Arial" pitchFamily="34" charset="0"/>
              </a:rPr>
              <a:t>•  Continues to display good performance on commercial/quality fields and new </a:t>
            </a:r>
            <a:br>
              <a:rPr lang="en-US" sz="1800" b="1" dirty="0">
                <a:latin typeface="Arial" pitchFamily="34" charset="0"/>
                <a:cs typeface="Arial" pitchFamily="34" charset="0"/>
              </a:rPr>
            </a:br>
            <a:r>
              <a:rPr lang="en-US" sz="1800" b="1" dirty="0">
                <a:latin typeface="Arial" pitchFamily="34" charset="0"/>
                <a:cs typeface="Arial" pitchFamily="34" charset="0"/>
              </a:rPr>
              <a:t>    project development stage with Nexteer;</a:t>
            </a:r>
            <a:br>
              <a:rPr lang="en-US" sz="1800" b="1" dirty="0">
                <a:latin typeface="Arial" pitchFamily="34" charset="0"/>
                <a:cs typeface="Arial" pitchFamily="34" charset="0"/>
              </a:rPr>
            </a:br>
            <a:br>
              <a:rPr lang="en-US" sz="1800" b="1" dirty="0">
                <a:latin typeface="Arial" pitchFamily="34" charset="0"/>
                <a:cs typeface="Arial" pitchFamily="34" charset="0"/>
              </a:rPr>
            </a:br>
            <a:r>
              <a:rPr lang="en-US" sz="1800" b="1" dirty="0">
                <a:latin typeface="Arial" pitchFamily="34" charset="0"/>
                <a:cs typeface="Arial" pitchFamily="34" charset="0"/>
              </a:rPr>
              <a:t>•  Continuing to add builds their organization for fast communication and one </a:t>
            </a:r>
            <a:br>
              <a:rPr lang="en-US" sz="1800" b="1" dirty="0">
                <a:latin typeface="Arial" pitchFamily="34" charset="0"/>
                <a:cs typeface="Arial" pitchFamily="34" charset="0"/>
              </a:rPr>
            </a:br>
            <a:r>
              <a:rPr lang="en-US" sz="1800" b="1" dirty="0">
                <a:latin typeface="Arial" pitchFamily="34" charset="0"/>
                <a:cs typeface="Arial" pitchFamily="34" charset="0"/>
              </a:rPr>
              <a:t>    dedicated interface to Nexteer for NA. </a:t>
            </a:r>
            <a:br>
              <a:rPr lang="en-US" sz="1800" b="1" dirty="0">
                <a:latin typeface="Arial" pitchFamily="34" charset="0"/>
                <a:cs typeface="Arial" pitchFamily="34" charset="0"/>
              </a:rPr>
            </a:br>
            <a:endParaRPr lang="en-US" sz="1800" b="1" dirty="0">
              <a:latin typeface="Arial" pitchFamily="34" charset="0"/>
              <a:cs typeface="Arial" pitchFamily="34" charset="0"/>
            </a:endParaRPr>
          </a:p>
        </p:txBody>
      </p:sp>
      <p:pic>
        <p:nvPicPr>
          <p:cNvPr id="1026" name="Picture 2" descr="KSC_logo_NEW BRAND">
            <a:extLst>
              <a:ext uri="{FF2B5EF4-FFF2-40B4-BE49-F238E27FC236}">
                <a16:creationId xmlns:a16="http://schemas.microsoft.com/office/drawing/2014/main" id="{825EBFF2-7AC4-4B52-9373-3D68203023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904" y="2347408"/>
            <a:ext cx="5661519" cy="76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id="{C6A71EB0-B799-4D4B-BA55-3B014773E82C}"/>
              </a:ext>
            </a:extLst>
          </p:cNvPr>
          <p:cNvSpPr txBox="1">
            <a:spLocks noChangeArrowheads="1"/>
          </p:cNvSpPr>
          <p:nvPr/>
        </p:nvSpPr>
        <p:spPr>
          <a:xfrm>
            <a:off x="305250" y="378469"/>
            <a:ext cx="8747132" cy="504975"/>
          </a:xfrm>
          <a:prstGeom prst="rect">
            <a:avLst/>
          </a:prstGeom>
          <a:effectLst/>
        </p:spPr>
        <p:txBody>
          <a:bodyPr vert="horz" lIns="91440" tIns="45720" rIns="91440" bIns="45720" rtlCol="0" anchor="ctr">
            <a:normAutofit fontScale="90000" lnSpcReduction="20000"/>
          </a:bodyPr>
          <a:lstStyle>
            <a:lvl1pPr algn="l" defTabSz="914400" rtl="0" eaLnBrk="1" latinLnBrk="0" hangingPunct="1">
              <a:spcBef>
                <a:spcPct val="0"/>
              </a:spcBef>
              <a:buNone/>
              <a:defRPr sz="4400" b="1" kern="1200">
                <a:solidFill>
                  <a:schemeClr val="tx2"/>
                </a:solidFill>
                <a:latin typeface="+mj-lt"/>
                <a:ea typeface="+mj-ea"/>
                <a:cs typeface="+mj-cs"/>
              </a:defRPr>
            </a:lvl1pPr>
          </a:lstStyle>
          <a:p>
            <a:pPr lvl="0">
              <a:defRPr/>
            </a:pPr>
            <a:r>
              <a:rPr lang="en-US" sz="3600" dirty="0">
                <a:solidFill>
                  <a:schemeClr val="tx1">
                    <a:lumMod val="75000"/>
                    <a:lumOff val="25000"/>
                  </a:schemeClr>
                </a:solidFill>
                <a:latin typeface="Arial" panose="020B0604020202020204" pitchFamily="34" charset="0"/>
                <a:cs typeface="Arial" panose="020B0604020202020204" pitchFamily="34" charset="0"/>
              </a:rPr>
              <a:t>Superior Customer Service Award</a:t>
            </a:r>
          </a:p>
          <a:p>
            <a:pPr lvl="0">
              <a:defRPr/>
            </a:pPr>
            <a:endParaRPr lang="en-US" sz="3600" dirty="0">
              <a:solidFill>
                <a:schemeClr val="tx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1540131"/>
      </p:ext>
    </p:extLst>
  </p:cSld>
  <p:clrMapOvr>
    <a:masterClrMapping/>
  </p:clrMapOvr>
  <mc:AlternateContent xmlns:mc="http://schemas.openxmlformats.org/markup-compatibility/2006" xmlns:p14="http://schemas.microsoft.com/office/powerpoint/2010/main">
    <mc:Choice Requires="p14">
      <p:transition spd="med" p14:dur="700" advTm="23000">
        <p:fade/>
      </p:transition>
    </mc:Choice>
    <mc:Fallback xmlns="">
      <p:transition spd="med" advTm="23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94BD0E2-8B15-8144-9447-FE8A8202DB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pic>
        <p:nvPicPr>
          <p:cNvPr id="2" name="Supplier Recognition C&amp;U.mp4" descr="Supplier Recognition C&amp;U.mp4">
            <a:hlinkClick r:id="" action="ppaction://media"/>
            <a:extLst>
              <a:ext uri="{FF2B5EF4-FFF2-40B4-BE49-F238E27FC236}">
                <a16:creationId xmlns:a16="http://schemas.microsoft.com/office/drawing/2014/main" id="{F3DB09B9-4BF3-1646-9AE7-3F9625DBBAC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24000" y="0"/>
            <a:ext cx="9144000" cy="6858000"/>
          </a:xfrm>
          <a:prstGeom prst="rect">
            <a:avLst/>
          </a:prstGeom>
        </p:spPr>
      </p:pic>
    </p:spTree>
    <p:extLst>
      <p:ext uri="{BB962C8B-B14F-4D97-AF65-F5344CB8AC3E}">
        <p14:creationId xmlns:p14="http://schemas.microsoft.com/office/powerpoint/2010/main" val="2982292840"/>
      </p:ext>
    </p:extLst>
  </p:cSld>
  <p:clrMapOvr>
    <a:masterClrMapping/>
  </p:clrMapOvr>
  <mc:AlternateContent xmlns:mc="http://schemas.openxmlformats.org/markup-compatibility/2006" xmlns:p14="http://schemas.microsoft.com/office/powerpoint/2010/main">
    <mc:Choice Requires="p14">
      <p:transition spd="med" p14:dur="700" advTm="63000">
        <p:fade/>
      </p:transition>
    </mc:Choice>
    <mc:Fallback xmlns="">
      <p:transition spd="med" advTm="6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1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59285DFA-08D5-394B-B369-753ECD962032}"/>
              </a:ext>
            </a:extLst>
          </p:cNvPr>
          <p:cNvPicPr>
            <a:picLocks noChangeAspect="1"/>
          </p:cNvPicPr>
          <p:nvPr/>
        </p:nvPicPr>
        <p:blipFill>
          <a:blip r:embed="rId4"/>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1B1645C-9370-4C62-8D27-C392B55BB5E5}"/>
              </a:ext>
            </a:extLst>
          </p:cNvPr>
          <p:cNvSpPr txBox="1"/>
          <p:nvPr/>
        </p:nvSpPr>
        <p:spPr>
          <a:xfrm>
            <a:off x="2582397" y="802859"/>
            <a:ext cx="9357812" cy="5262979"/>
          </a:xfrm>
          <a:prstGeom prst="rect">
            <a:avLst/>
          </a:prstGeom>
          <a:solidFill>
            <a:schemeClr val="bg1"/>
          </a:solidFill>
        </p:spPr>
        <p:txBody>
          <a:bodyPr wrap="square" rtlCol="0">
            <a:spAutoFit/>
          </a:bodyPr>
          <a:lstStyle/>
          <a:p>
            <a:r>
              <a:rPr lang="en-US" sz="2400" dirty="0">
                <a:solidFill>
                  <a:schemeClr val="tx1">
                    <a:lumMod val="75000"/>
                    <a:lumOff val="25000"/>
                  </a:schemeClr>
                </a:solidFill>
                <a:latin typeface="Arial Narrow" panose="020B0606020202030204" pitchFamily="34" charset="0"/>
                <a:cs typeface="Arial" panose="020B0604020202020204" pitchFamily="34" charset="0"/>
              </a:rPr>
              <a:t>We exceed the Strategic Priorities and Initiatives ahead of schedule working with collaborative and integrated supplier partnerships.</a:t>
            </a:r>
          </a:p>
          <a:p>
            <a:endParaRPr lang="en-US" sz="2400" dirty="0">
              <a:solidFill>
                <a:schemeClr val="tx1">
                  <a:lumMod val="75000"/>
                  <a:lumOff val="25000"/>
                </a:schemeClr>
              </a:solidFill>
              <a:latin typeface="Arial Narrow" panose="020B0606020202030204" pitchFamily="34" charset="0"/>
              <a:cs typeface="Arial" panose="020B0604020202020204" pitchFamily="34" charset="0"/>
            </a:endParaRPr>
          </a:p>
          <a:p>
            <a:r>
              <a:rPr lang="en-US" sz="2400" dirty="0">
                <a:solidFill>
                  <a:schemeClr val="tx1">
                    <a:lumMod val="75000"/>
                    <a:lumOff val="25000"/>
                  </a:schemeClr>
                </a:solidFill>
                <a:latin typeface="Arial Narrow" panose="020B0606020202030204" pitchFamily="34" charset="0"/>
                <a:cs typeface="Arial" panose="020B0604020202020204" pitchFamily="34" charset="0"/>
              </a:rPr>
              <a:t>Nexteer suppliers deliver exciting, game-changing technology and cost competitive solutions and options.  Together we win in the market-place.</a:t>
            </a:r>
          </a:p>
          <a:p>
            <a:endParaRPr lang="en-US" sz="2400" dirty="0">
              <a:solidFill>
                <a:schemeClr val="tx1">
                  <a:lumMod val="75000"/>
                  <a:lumOff val="25000"/>
                </a:schemeClr>
              </a:solidFill>
              <a:latin typeface="Arial Narrow" panose="020B0606020202030204" pitchFamily="34" charset="0"/>
              <a:cs typeface="Arial" panose="020B0604020202020204" pitchFamily="34" charset="0"/>
            </a:endParaRPr>
          </a:p>
          <a:p>
            <a:r>
              <a:rPr lang="en-US" sz="2400" dirty="0">
                <a:solidFill>
                  <a:schemeClr val="tx1">
                    <a:lumMod val="75000"/>
                    <a:lumOff val="25000"/>
                  </a:schemeClr>
                </a:solidFill>
                <a:latin typeface="Arial Narrow" panose="020B0606020202030204" pitchFamily="34" charset="0"/>
                <a:cs typeface="Arial" panose="020B0604020202020204" pitchFamily="34" charset="0"/>
              </a:rPr>
              <a:t>The Nexteer Balanced Scorecard is a visual and collaborative tool we use to make all our business decisions and to recognize outstanding supplier performance.</a:t>
            </a:r>
          </a:p>
          <a:p>
            <a:endParaRPr lang="en-US" sz="2400" dirty="0">
              <a:solidFill>
                <a:schemeClr val="tx1">
                  <a:lumMod val="75000"/>
                  <a:lumOff val="25000"/>
                </a:schemeClr>
              </a:solidFill>
              <a:latin typeface="Arial Narrow" panose="020B0606020202030204" pitchFamily="34" charset="0"/>
              <a:cs typeface="Arial" panose="020B0604020202020204" pitchFamily="34" charset="0"/>
            </a:endParaRPr>
          </a:p>
          <a:p>
            <a:r>
              <a:rPr lang="en-US" sz="2400" dirty="0">
                <a:solidFill>
                  <a:schemeClr val="tx1">
                    <a:lumMod val="75000"/>
                    <a:lumOff val="25000"/>
                  </a:schemeClr>
                </a:solidFill>
                <a:latin typeface="Arial Narrow" panose="020B0606020202030204" pitchFamily="34" charset="0"/>
                <a:cs typeface="Arial" panose="020B0604020202020204" pitchFamily="34" charset="0"/>
              </a:rPr>
              <a:t>Every program we launch has perfect quality, installed capacity, and optimal material cost.  We delight our customers with outstanding customer service.</a:t>
            </a:r>
          </a:p>
          <a:p>
            <a:endParaRPr lang="en-US" sz="2400" dirty="0">
              <a:solidFill>
                <a:schemeClr val="tx1">
                  <a:lumMod val="75000"/>
                  <a:lumOff val="25000"/>
                </a:schemeClr>
              </a:solidFill>
              <a:latin typeface="Arial Narrow" panose="020B0606020202030204" pitchFamily="34" charset="0"/>
              <a:cs typeface="Arial" panose="020B0604020202020204" pitchFamily="34" charset="0"/>
            </a:endParaRPr>
          </a:p>
          <a:p>
            <a:r>
              <a:rPr lang="en-US" sz="2400" dirty="0">
                <a:solidFill>
                  <a:schemeClr val="tx1">
                    <a:lumMod val="75000"/>
                    <a:lumOff val="25000"/>
                  </a:schemeClr>
                </a:solidFill>
                <a:latin typeface="Arial Narrow" panose="020B0606020202030204" pitchFamily="34" charset="0"/>
                <a:cs typeface="Arial" panose="020B0604020202020204" pitchFamily="34" charset="0"/>
              </a:rPr>
              <a:t>Nexteer and its suppliers respond quickly to the market environment and rapidly make changes to achieve record-level profit and year-over-year cost savings.</a:t>
            </a:r>
          </a:p>
        </p:txBody>
      </p:sp>
    </p:spTree>
    <p:custDataLst>
      <p:tags r:id="rId1"/>
    </p:custDataLst>
    <p:extLst>
      <p:ext uri="{BB962C8B-B14F-4D97-AF65-F5344CB8AC3E}">
        <p14:creationId xmlns:p14="http://schemas.microsoft.com/office/powerpoint/2010/main" val="1111799426"/>
      </p:ext>
    </p:extLst>
  </p:cSld>
  <p:clrMapOvr>
    <a:masterClrMapping/>
  </p:clrMapOvr>
  <mc:AlternateContent xmlns:mc="http://schemas.openxmlformats.org/markup-compatibility/2006" xmlns:p14="http://schemas.microsoft.com/office/powerpoint/2010/main">
    <mc:Choice Requires="p14">
      <p:transition spd="med" p14:dur="700" advTm="154783">
        <p:fade/>
      </p:transition>
    </mc:Choice>
    <mc:Fallback xmlns="">
      <p:transition spd="med" advTm="15478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CB225-002C-413F-8277-C6945E05CBBA}"/>
              </a:ext>
            </a:extLst>
          </p:cNvPr>
          <p:cNvSpPr>
            <a:spLocks noGrp="1"/>
          </p:cNvSpPr>
          <p:nvPr>
            <p:ph type="title"/>
          </p:nvPr>
        </p:nvSpPr>
        <p:spPr>
          <a:xfrm>
            <a:off x="5299787" y="365125"/>
            <a:ext cx="6475446" cy="1325563"/>
          </a:xfrm>
          <a:ln>
            <a:noFill/>
          </a:ln>
        </p:spPr>
        <p:txBody>
          <a:bodyPr>
            <a:normAutofit/>
          </a:bodyPr>
          <a:lstStyle/>
          <a:p>
            <a:r>
              <a:rPr lang="en-US" sz="4000" b="1" dirty="0"/>
              <a:t>Nexteer Supplier Requirements - Updates</a:t>
            </a:r>
          </a:p>
        </p:txBody>
      </p:sp>
      <p:pic>
        <p:nvPicPr>
          <p:cNvPr id="8" name="Picture 7">
            <a:extLst>
              <a:ext uri="{FF2B5EF4-FFF2-40B4-BE49-F238E27FC236}">
                <a16:creationId xmlns:a16="http://schemas.microsoft.com/office/drawing/2014/main" id="{CABC4FA9-F35F-4D4A-9C67-E28342478FF7}"/>
              </a:ext>
            </a:extLst>
          </p:cNvPr>
          <p:cNvPicPr>
            <a:picLocks noChangeAspect="1"/>
          </p:cNvPicPr>
          <p:nvPr/>
        </p:nvPicPr>
        <p:blipFill>
          <a:blip r:embed="rId3"/>
          <a:stretch>
            <a:fillRect/>
          </a:stretch>
        </p:blipFill>
        <p:spPr>
          <a:xfrm>
            <a:off x="838200" y="597383"/>
            <a:ext cx="3997614" cy="5167312"/>
          </a:xfrm>
          <a:prstGeom prst="rect">
            <a:avLst/>
          </a:prstGeom>
          <a:ln>
            <a:solidFill>
              <a:srgbClr val="FF0000"/>
            </a:solidFill>
          </a:ln>
        </p:spPr>
      </p:pic>
      <p:sp>
        <p:nvSpPr>
          <p:cNvPr id="9" name="TextBox 8">
            <a:extLst>
              <a:ext uri="{FF2B5EF4-FFF2-40B4-BE49-F238E27FC236}">
                <a16:creationId xmlns:a16="http://schemas.microsoft.com/office/drawing/2014/main" id="{E0494A48-E3E2-45BE-9775-73670C9A7836}"/>
              </a:ext>
            </a:extLst>
          </p:cNvPr>
          <p:cNvSpPr txBox="1"/>
          <p:nvPr/>
        </p:nvSpPr>
        <p:spPr>
          <a:xfrm>
            <a:off x="5299788" y="1707495"/>
            <a:ext cx="6251510" cy="4555093"/>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Electronic suppliers are now required to …. comply with ISO26262</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Under </a:t>
            </a:r>
            <a:r>
              <a:rPr kumimoji="0" lang="en-US" sz="1800" b="0" i="1"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6.1.2.2 Preventive Action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 Suppliers are responsible to develop and implement a proactive process to identify ongoing potential risk for nonconformities and their causes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Under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8.5.2 Identification and Traceability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 … We included detailed definition of traceability and the requirements that align with AIAF CQI-28 Traceability</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arenR"/>
              <a:tabLst/>
              <a:defRPr/>
            </a:pP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aren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Under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11.7 Corporate Social Responsibility (CSR) Supplier Principles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 Direct suppliers will be required to self-certify yearly by answering questions and providing appropriate evidence via the Nexteer Sustainability application in Intelex. </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Parallelogram 10">
            <a:extLst>
              <a:ext uri="{FF2B5EF4-FFF2-40B4-BE49-F238E27FC236}">
                <a16:creationId xmlns:a16="http://schemas.microsoft.com/office/drawing/2014/main" id="{CC16B5B4-A740-4658-BFD4-3DD245C70AC3}"/>
              </a:ext>
            </a:extLst>
          </p:cNvPr>
          <p:cNvSpPr/>
          <p:nvPr/>
        </p:nvSpPr>
        <p:spPr bwMode="auto">
          <a:xfrm>
            <a:off x="3312368" y="6139543"/>
            <a:ext cx="6839339" cy="391615"/>
          </a:xfrm>
          <a:prstGeom prst="parallelogram">
            <a:avLst/>
          </a:prstGeom>
          <a:solidFill>
            <a:srgbClr val="FF0000"/>
          </a:solidFill>
          <a:ln w="63500" cap="flat" cmpd="sng" algn="ctr">
            <a:solidFill>
              <a:schemeClr val="tx1">
                <a:lumMod val="75000"/>
                <a:lumOff val="25000"/>
              </a:schemeClr>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lvl="1" indent="0" algn="ctr" defTabSz="914400" rtl="0" eaLnBrk="1" fontAlgn="auto" latinLnBrk="0" hangingPunct="1">
              <a:lnSpc>
                <a:spcPct val="100000"/>
              </a:lnSpc>
              <a:spcBef>
                <a:spcPts val="0"/>
              </a:spcBef>
              <a:spcAft>
                <a:spcPts val="0"/>
              </a:spcAft>
              <a:buClr>
                <a:srgbClr val="C00000"/>
              </a:buClr>
              <a:buSzTx/>
              <a:buFontTx/>
              <a:buNone/>
              <a:tabLst/>
              <a:defRPr/>
            </a:pPr>
            <a:r>
              <a:rPr kumimoji="0" lang="en-US" sz="2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be Published November 15, 2020</a:t>
            </a:r>
          </a:p>
        </p:txBody>
      </p:sp>
    </p:spTree>
    <p:extLst>
      <p:ext uri="{BB962C8B-B14F-4D97-AF65-F5344CB8AC3E}">
        <p14:creationId xmlns:p14="http://schemas.microsoft.com/office/powerpoint/2010/main" val="1438069533"/>
      </p:ext>
    </p:extLst>
  </p:cSld>
  <p:clrMapOvr>
    <a:masterClrMapping/>
  </p:clrMapOvr>
  <mc:AlternateContent xmlns:mc="http://schemas.openxmlformats.org/markup-compatibility/2006" xmlns:p14="http://schemas.microsoft.com/office/powerpoint/2010/main">
    <mc:Choice Requires="p14">
      <p:transition spd="slow" p14:dur="2000" advTm="101050"/>
    </mc:Choice>
    <mc:Fallback xmlns="">
      <p:transition spd="slow" advTm="10105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658A98-5F1B-6341-845E-CCB5CB27BA29}"/>
              </a:ext>
            </a:extLst>
          </p:cNvPr>
          <p:cNvSpPr txBox="1"/>
          <p:nvPr/>
        </p:nvSpPr>
        <p:spPr>
          <a:xfrm>
            <a:off x="2511287" y="1895061"/>
            <a:ext cx="7169426" cy="830997"/>
          </a:xfrm>
          <a:prstGeom prst="rect">
            <a:avLst/>
          </a:prstGeom>
          <a:noFill/>
        </p:spPr>
        <p:txBody>
          <a:bodyPr wrap="square" rtlCol="0">
            <a:spAutoFit/>
          </a:bodyPr>
          <a:lstStyle/>
          <a:p>
            <a:pPr algn="ctr"/>
            <a:r>
              <a:rPr lang="en-US" sz="4800" b="1" i="1" dirty="0">
                <a:latin typeface="Arial" panose="020B0604020202020204" pitchFamily="34" charset="0"/>
                <a:cs typeface="Arial" panose="020B0604020202020204" pitchFamily="34" charset="0"/>
              </a:rPr>
              <a:t>THANK YOU!</a:t>
            </a:r>
          </a:p>
        </p:txBody>
      </p:sp>
      <p:pic>
        <p:nvPicPr>
          <p:cNvPr id="5" name="Picture 4" descr="A picture containing text, clipart&#10;&#10;Description automatically generated">
            <a:extLst>
              <a:ext uri="{FF2B5EF4-FFF2-40B4-BE49-F238E27FC236}">
                <a16:creationId xmlns:a16="http://schemas.microsoft.com/office/drawing/2014/main" id="{E10EF135-B227-C24B-8FD9-E47F6B8E69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1050" y="3019287"/>
            <a:ext cx="5549900" cy="1270000"/>
          </a:xfrm>
          <a:prstGeom prst="rect">
            <a:avLst/>
          </a:prstGeom>
        </p:spPr>
      </p:pic>
    </p:spTree>
    <p:custDataLst>
      <p:tags r:id="rId1"/>
    </p:custDataLst>
    <p:extLst>
      <p:ext uri="{BB962C8B-B14F-4D97-AF65-F5344CB8AC3E}">
        <p14:creationId xmlns:p14="http://schemas.microsoft.com/office/powerpoint/2010/main" val="3497798511"/>
      </p:ext>
    </p:extLst>
  </p:cSld>
  <p:clrMapOvr>
    <a:masterClrMapping/>
  </p:clrMapOvr>
  <mc:AlternateContent xmlns:mc="http://schemas.openxmlformats.org/markup-compatibility/2006" xmlns:p14="http://schemas.microsoft.com/office/powerpoint/2010/main">
    <mc:Choice Requires="p14">
      <p:transition spd="med" p14:dur="700" advTm="29025">
        <p:fade/>
      </p:transition>
    </mc:Choice>
    <mc:Fallback xmlns="">
      <p:transition spd="med" advTm="29025">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8"/>
</p:tagLst>
</file>

<file path=ppt/tags/tag2.xml><?xml version="1.0" encoding="utf-8"?>
<p:tagLst xmlns:a="http://schemas.openxmlformats.org/drawingml/2006/main" xmlns:r="http://schemas.openxmlformats.org/officeDocument/2006/relationships" xmlns:p="http://schemas.openxmlformats.org/presentationml/2006/main">
  <p:tag name="TIMING" val="|1.6"/>
</p:tagLst>
</file>

<file path=ppt/tags/tag3.xml><?xml version="1.0" encoding="utf-8"?>
<p:tagLst xmlns:a="http://schemas.openxmlformats.org/drawingml/2006/main" xmlns:r="http://schemas.openxmlformats.org/officeDocument/2006/relationships" xmlns:p="http://schemas.openxmlformats.org/presentationml/2006/main">
  <p:tag name="TIMING" val="|2.1"/>
</p:tagLst>
</file>

<file path=ppt/tags/tag4.xml><?xml version="1.0" encoding="utf-8"?>
<p:tagLst xmlns:a="http://schemas.openxmlformats.org/drawingml/2006/main" xmlns:r="http://schemas.openxmlformats.org/officeDocument/2006/relationships" xmlns:p="http://schemas.openxmlformats.org/presentationml/2006/main">
  <p:tag name="PPCHARTTYPE" val="1018"/>
</p:tagLst>
</file>

<file path=ppt/tags/tag5.xml><?xml version="1.0" encoding="utf-8"?>
<p:tagLst xmlns:a="http://schemas.openxmlformats.org/drawingml/2006/main" xmlns:r="http://schemas.openxmlformats.org/officeDocument/2006/relationships" xmlns:p="http://schemas.openxmlformats.org/presentationml/2006/main">
  <p:tag name="PPCHARTTYPE" val="1018"/>
</p:tagLst>
</file>

<file path=ppt/tags/tag6.xml><?xml version="1.0" encoding="utf-8"?>
<p:tagLst xmlns:a="http://schemas.openxmlformats.org/drawingml/2006/main" xmlns:r="http://schemas.openxmlformats.org/officeDocument/2006/relationships" xmlns:p="http://schemas.openxmlformats.org/presentationml/2006/main">
  <p:tag name="PPCHARTTYPE" val="1018"/>
</p:tagLst>
</file>

<file path=ppt/tags/tag7.xml><?xml version="1.0" encoding="utf-8"?>
<p:tagLst xmlns:a="http://schemas.openxmlformats.org/drawingml/2006/main" xmlns:r="http://schemas.openxmlformats.org/officeDocument/2006/relationships" xmlns:p="http://schemas.openxmlformats.org/presentationml/2006/main">
  <p:tag name="JPM_TEXT_SIZE" val="14"/>
</p:tagLst>
</file>

<file path=ppt/tags/tag8.xml><?xml version="1.0" encoding="utf-8"?>
<p:tagLst xmlns:a="http://schemas.openxmlformats.org/drawingml/2006/main" xmlns:r="http://schemas.openxmlformats.org/officeDocument/2006/relationships" xmlns:p="http://schemas.openxmlformats.org/presentationml/2006/main">
  <p:tag name="TIMING" val="|1.6"/>
</p:tagLst>
</file>

<file path=ppt/tags/tag9.xml><?xml version="1.0" encoding="utf-8"?>
<p:tagLst xmlns:a="http://schemas.openxmlformats.org/drawingml/2006/main" xmlns:r="http://schemas.openxmlformats.org/officeDocument/2006/relationships" xmlns:p="http://schemas.openxmlformats.org/presentationml/2006/main">
  <p:tag name="TIMING" val="|2.8"/>
</p:tagLst>
</file>

<file path=ppt/tags/tag10.xml><?xml version="1.0" encoding="utf-8"?>
<p:tagLst xmlns:a="http://schemas.openxmlformats.org/drawingml/2006/main" xmlns:r="http://schemas.openxmlformats.org/officeDocument/2006/relationships" xmlns:p="http://schemas.openxmlformats.org/presentationml/2006/main">
  <p:tag name="TIMING" val="|74.7"/>
</p:tagLst>
</file>

<file path=ppt/tags/tag11.xml><?xml version="1.0" encoding="utf-8"?>
<p:tagLst xmlns:a="http://schemas.openxmlformats.org/drawingml/2006/main" xmlns:r="http://schemas.openxmlformats.org/officeDocument/2006/relationships" xmlns:p="http://schemas.openxmlformats.org/presentationml/2006/main">
  <p:tag name="TIMING" val="|45|18.6|22.7|20.4|20.2"/>
</p:tagLst>
</file>

<file path=ppt/tags/tag12.xml><?xml version="1.0" encoding="utf-8"?>
<p:tagLst xmlns:a="http://schemas.openxmlformats.org/drawingml/2006/main" xmlns:r="http://schemas.openxmlformats.org/officeDocument/2006/relationships" xmlns:p="http://schemas.openxmlformats.org/presentationml/2006/main">
  <p:tag name="JPM_SLIDE_ROLE" val="jpmPag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A04F07F6D3DCF4092A470F2063CB75B" ma:contentTypeVersion="13" ma:contentTypeDescription="Create a new document." ma:contentTypeScope="" ma:versionID="7b99fc72ff0cd57d9c8f50c2472debb7">
  <xsd:schema xmlns:xsd="http://www.w3.org/2001/XMLSchema" xmlns:xs="http://www.w3.org/2001/XMLSchema" xmlns:p="http://schemas.microsoft.com/office/2006/metadata/properties" xmlns:ns3="2df5eb11-e7cb-4f73-bb7c-bc18a9ec8bf1" xmlns:ns4="635babb9-3ab2-40f5-9359-63a4323c766e" targetNamespace="http://schemas.microsoft.com/office/2006/metadata/properties" ma:root="true" ma:fieldsID="73d5a40666264664d8e1c04bf2146d4e" ns3:_="" ns4:_="">
    <xsd:import namespace="2df5eb11-e7cb-4f73-bb7c-bc18a9ec8bf1"/>
    <xsd:import namespace="635babb9-3ab2-40f5-9359-63a4323c766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EventHashCode" minOccurs="0"/>
                <xsd:element ref="ns4:MediaServiceGenerationTime" minOccurs="0"/>
                <xsd:element ref="ns4:MediaServiceAutoTags" minOccurs="0"/>
                <xsd:element ref="ns4:MediaServiceOCR" minOccurs="0"/>
                <xsd:element ref="ns4:MediaServiceDateTaken"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f5eb11-e7cb-4f73-bb7c-bc18a9ec8bf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5babb9-3ab2-40f5-9359-63a4323c766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6E5D9C6-0DD9-4D92-A1B7-B45B2629D0DB}">
  <ds:schemaRefs>
    <ds:schemaRef ds:uri="http://purl.org/dc/elements/1.1/"/>
    <ds:schemaRef ds:uri="http://schemas.microsoft.com/office/2006/metadata/properties"/>
    <ds:schemaRef ds:uri="2df5eb11-e7cb-4f73-bb7c-bc18a9ec8bf1"/>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635babb9-3ab2-40f5-9359-63a4323c766e"/>
    <ds:schemaRef ds:uri="http://www.w3.org/XML/1998/namespace"/>
  </ds:schemaRefs>
</ds:datastoreItem>
</file>

<file path=customXml/itemProps2.xml><?xml version="1.0" encoding="utf-8"?>
<ds:datastoreItem xmlns:ds="http://schemas.openxmlformats.org/officeDocument/2006/customXml" ds:itemID="{5EC2943F-175A-4FA6-A81F-73DA1C64EEA7}">
  <ds:schemaRefs>
    <ds:schemaRef ds:uri="http://schemas.microsoft.com/sharepoint/v3/contenttype/forms"/>
  </ds:schemaRefs>
</ds:datastoreItem>
</file>

<file path=customXml/itemProps3.xml><?xml version="1.0" encoding="utf-8"?>
<ds:datastoreItem xmlns:ds="http://schemas.openxmlformats.org/officeDocument/2006/customXml" ds:itemID="{AD15126C-88AE-4356-9031-EBF1D48E1E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f5eb11-e7cb-4f73-bb7c-bc18a9ec8bf1"/>
    <ds:schemaRef ds:uri="635babb9-3ab2-40f5-9359-63a4323c76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5587</TotalTime>
  <Words>1747</Words>
  <Application>Microsoft Office PowerPoint</Application>
  <PresentationFormat>Widescreen</PresentationFormat>
  <Paragraphs>209</Paragraphs>
  <Slides>36</Slides>
  <Notes>33</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Arial Narrow</vt:lpstr>
      <vt:lpstr>Calibri</vt:lpstr>
      <vt:lpstr>Calibri Light</vt:lpstr>
      <vt:lpstr>Lucida Grande</vt:lpstr>
      <vt:lpstr>Univers LT Pro 47 Lt Cn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Welcome!!</vt:lpstr>
      <vt:lpstr>PowerPoint Presentation</vt:lpstr>
      <vt:lpstr>PowerPoint Presentation</vt:lpstr>
      <vt:lpstr>PowerPoint Presentation</vt:lpstr>
      <vt:lpstr>PowerPoint Presentation</vt:lpstr>
      <vt:lpstr>Business / Financial Phases</vt:lpstr>
      <vt:lpstr>Business / Financial Phases</vt:lpstr>
      <vt:lpstr>PowerPoint Presentation</vt:lpstr>
      <vt:lpstr>PowerPoint Presentation</vt:lpstr>
      <vt:lpstr>Business / Financial Phases</vt:lpstr>
      <vt:lpstr>Green Shoots Evident</vt:lpstr>
      <vt:lpstr>Green Shoots Evident</vt:lpstr>
      <vt:lpstr>Business / Financial Phases</vt:lpstr>
      <vt:lpstr>Industry Look-Forward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excellence achieved in all areas of supplier performance including cost, quality, launch and delivery. King steel employees at all levels continue to demonstrate a “Can do Culture” that sets the benchmark for  Superior Customer Service.      Holly Michigan – 015697684   •  Aligned and executed a complex Driveline transformation that continues to      meet all Nexteer and transformation objectives.  •  Continues to display good performance on commercial/quality fields and new      project development stage with Nexteer;  •  Continuing to add builds their organization for fast communication and one      dedicated interface to Nexteer for NA.  </vt:lpstr>
      <vt:lpstr>PowerPoint Presentation</vt:lpstr>
      <vt:lpstr>PowerPoint Presentation</vt:lpstr>
      <vt:lpstr>Nexteer Supplier Requirements - Updates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 Miller</dc:creator>
  <cp:lastModifiedBy>Matthew Kotowicz</cp:lastModifiedBy>
  <cp:revision>10</cp:revision>
  <dcterms:created xsi:type="dcterms:W3CDTF">2020-10-14T15:25:13Z</dcterms:created>
  <dcterms:modified xsi:type="dcterms:W3CDTF">2020-11-03T15:35:49Z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0x0101001A04F07F6D3DCF4092A470F2063CB75B</vt:lpwstr>
  </property>
</Properties>
</file>